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e8d2c4527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e8d2c4527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1e9fe7a76b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1e9fe7a76b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e9fe7a76b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1e9fe7a76b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e9fe7a76b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e9fe7a76b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1e9fe7a76b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1e9fe7a76b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1e9fe7a76b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1e9fe7a76b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1e9fe7a76b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1e9fe7a76b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1e9fe7a76b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1e9fe7a76b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1e9fe7a76b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1e9fe7a76b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 computation directly to the data!</a:t>
            </a:r>
            <a:endParaRPr/>
          </a:p>
          <a:p>
            <a:pPr indent="0" lvl="0" marL="0" rtl="0" algn="l">
              <a:spcBef>
                <a:spcPts val="0"/>
              </a:spcBef>
              <a:spcAft>
                <a:spcPts val="0"/>
              </a:spcAft>
              <a:buNone/>
            </a:pPr>
            <a:r>
              <a:rPr lang="en"/>
              <a:t>Chunk servers also serve as compute servers.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1e9fe7a76b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1e9fe7a76b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1e9fe7a76b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1e9fe7a76b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e14e8a8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e14e8a8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1e9fe7a76b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1e9fe7a76b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1e9fe7a76b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1e9fe7a76b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1e9fe7a76b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1e9fe7a76b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1e9fe7a76b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1e9fe7a76b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e9fe7a76b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1e9fe7a76b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3c2a76652b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3c2a76652b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3c2a76652b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23c2a76652b_0_127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3c2a76652b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3c2a76652b_0_132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c2a76652b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23c2a76652b_0_132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3c2a76652b_0_1330:notes"/>
          <p:cNvSpPr/>
          <p:nvPr>
            <p:ph idx="2" type="sldImg"/>
          </p:nvPr>
        </p:nvSpPr>
        <p:spPr>
          <a:xfrm>
            <a:off x="670891" y="1124262"/>
            <a:ext cx="5367000" cy="3035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23c2a76652b_0_1330: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rPr lang="en"/>
              <a:t>Application programming interface</a:t>
            </a:r>
            <a:endParaRPr/>
          </a:p>
          <a:p>
            <a:pPr indent="0" lvl="0" marL="0" rtl="0" algn="l">
              <a:spcBef>
                <a:spcPts val="500"/>
              </a:spcBef>
              <a:spcAft>
                <a:spcPts val="0"/>
              </a:spcAft>
              <a:buNone/>
            </a:pPr>
            <a:r>
              <a:t/>
            </a:r>
            <a:endParaRPr/>
          </a:p>
        </p:txBody>
      </p:sp>
      <p:sp>
        <p:nvSpPr>
          <p:cNvPr id="431" name="Google Shape;431;g23c2a76652b_0_1330: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772ef8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772ef8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3c2a76652b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3c2a76652b_0_133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3c2a76652b_0_1405:notes"/>
          <p:cNvSpPr/>
          <p:nvPr>
            <p:ph idx="2" type="sldImg"/>
          </p:nvPr>
        </p:nvSpPr>
        <p:spPr>
          <a:xfrm>
            <a:off x="670891" y="1124262"/>
            <a:ext cx="5367000" cy="3035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23c2a76652b_0_140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rPr lang="en"/>
              <a:t>URL sizes decreased to 14 to accommodate entire content in a single slide.</a:t>
            </a:r>
            <a:endParaRPr/>
          </a:p>
        </p:txBody>
      </p:sp>
      <p:sp>
        <p:nvSpPr>
          <p:cNvPr id="446" name="Google Shape;446;g23c2a76652b_0_140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3c2a76652b_0_2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3c2a76652b_0_2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0850" lvl="0" marL="444500" rtl="0" algn="l">
              <a:lnSpc>
                <a:spcPct val="80000"/>
              </a:lnSpc>
              <a:spcBef>
                <a:spcPts val="0"/>
              </a:spcBef>
              <a:spcAft>
                <a:spcPts val="0"/>
              </a:spcAft>
              <a:buClr>
                <a:schemeClr val="lt1"/>
              </a:buClr>
              <a:buSzPts val="1700"/>
              <a:buChar char="•"/>
            </a:pPr>
            <a:r>
              <a:rPr lang="en" sz="1700">
                <a:solidFill>
                  <a:schemeClr val="dk1"/>
                </a:solidFill>
              </a:rPr>
              <a:t>Data annotation is necessary to build machine learning models, especially for supervised learning models in different applications such as Image Processing</a:t>
            </a:r>
            <a:r>
              <a:rPr b="1" lang="en" sz="1700">
                <a:solidFill>
                  <a:schemeClr val="dk1"/>
                </a:solidFill>
              </a:rPr>
              <a:t>, </a:t>
            </a:r>
            <a:r>
              <a:rPr lang="en" sz="1700">
                <a:solidFill>
                  <a:schemeClr val="dk1"/>
                </a:solidFill>
              </a:rPr>
              <a:t>Natural Language Processing, and Smart Grids.</a:t>
            </a:r>
            <a:endParaRPr>
              <a:solidFill>
                <a:schemeClr val="dk1"/>
              </a:solidFill>
            </a:endParaRPr>
          </a:p>
          <a:p>
            <a:pPr indent="-450850" lvl="0" marL="444500" rtl="0" algn="l">
              <a:lnSpc>
                <a:spcPct val="80000"/>
              </a:lnSpc>
              <a:spcBef>
                <a:spcPts val="500"/>
              </a:spcBef>
              <a:spcAft>
                <a:spcPts val="0"/>
              </a:spcAft>
              <a:buClr>
                <a:schemeClr val="lt1"/>
              </a:buClr>
              <a:buSzPts val="1700"/>
              <a:buChar char="•"/>
            </a:pPr>
            <a:r>
              <a:rPr lang="en" sz="1700">
                <a:solidFill>
                  <a:schemeClr val="dk1"/>
                </a:solidFill>
              </a:rPr>
              <a:t>This figure shows general flow of data annotation.</a:t>
            </a:r>
            <a:endParaRPr>
              <a:solidFill>
                <a:schemeClr val="dk1"/>
              </a:solidFill>
            </a:endParaRPr>
          </a:p>
          <a:p>
            <a:pPr indent="-450850" lvl="0" marL="444500" rtl="0" algn="l">
              <a:lnSpc>
                <a:spcPct val="80000"/>
              </a:lnSpc>
              <a:spcBef>
                <a:spcPts val="500"/>
              </a:spcBef>
              <a:spcAft>
                <a:spcPts val="0"/>
              </a:spcAft>
              <a:buClr>
                <a:schemeClr val="lt1"/>
              </a:buClr>
              <a:buSzPts val="1700"/>
              <a:buChar char="•"/>
            </a:pPr>
            <a:r>
              <a:rPr lang="en" sz="1700">
                <a:solidFill>
                  <a:schemeClr val="dk1"/>
                </a:solidFill>
              </a:rPr>
              <a:t>The first step is to collect raw data from different sources.</a:t>
            </a:r>
            <a:endParaRPr>
              <a:solidFill>
                <a:schemeClr val="dk1"/>
              </a:solidFill>
            </a:endParaRPr>
          </a:p>
          <a:p>
            <a:pPr indent="-450850" lvl="0" marL="444500" rtl="0" algn="l">
              <a:lnSpc>
                <a:spcPct val="80000"/>
              </a:lnSpc>
              <a:spcBef>
                <a:spcPts val="500"/>
              </a:spcBef>
              <a:spcAft>
                <a:spcPts val="0"/>
              </a:spcAft>
              <a:buClr>
                <a:schemeClr val="lt1"/>
              </a:buClr>
              <a:buSzPts val="1700"/>
              <a:buChar char="•"/>
            </a:pPr>
            <a:r>
              <a:rPr lang="en" sz="1700">
                <a:solidFill>
                  <a:schemeClr val="dk1"/>
                </a:solidFill>
              </a:rPr>
              <a:t>Then we have to construct a team with different expertise, especially domain experts for the applications.</a:t>
            </a:r>
            <a:endParaRPr>
              <a:solidFill>
                <a:schemeClr val="dk1"/>
              </a:solidFill>
            </a:endParaRPr>
          </a:p>
          <a:p>
            <a:pPr indent="-450850" lvl="0" marL="444500" rtl="0" algn="l">
              <a:lnSpc>
                <a:spcPct val="80000"/>
              </a:lnSpc>
              <a:spcBef>
                <a:spcPts val="500"/>
              </a:spcBef>
              <a:spcAft>
                <a:spcPts val="0"/>
              </a:spcAft>
              <a:buClr>
                <a:schemeClr val="lt1"/>
              </a:buClr>
              <a:buSzPts val="1700"/>
              <a:buChar char="•"/>
            </a:pPr>
            <a:r>
              <a:rPr lang="en" sz="1700">
                <a:solidFill>
                  <a:schemeClr val="dk1"/>
                </a:solidFill>
              </a:rPr>
              <a:t>Prior to data annotation the team has to work together to complete annotation guidelines. </a:t>
            </a:r>
            <a:endParaRPr>
              <a:solidFill>
                <a:schemeClr val="dk1"/>
              </a:solidFill>
            </a:endParaRPr>
          </a:p>
          <a:p>
            <a:pPr indent="-450850" lvl="0" marL="444500" rtl="0" algn="l">
              <a:lnSpc>
                <a:spcPct val="80000"/>
              </a:lnSpc>
              <a:spcBef>
                <a:spcPts val="500"/>
              </a:spcBef>
              <a:spcAft>
                <a:spcPts val="0"/>
              </a:spcAft>
              <a:buClr>
                <a:schemeClr val="lt1"/>
              </a:buClr>
              <a:buSzPts val="1700"/>
              <a:buChar char="•"/>
            </a:pPr>
            <a:r>
              <a:rPr lang="en" sz="1700">
                <a:solidFill>
                  <a:schemeClr val="dk1"/>
                </a:solidFill>
              </a:rPr>
              <a:t>Finally, with these guidelines, the team will complete data annotations on the raw data and evaluate the annotation results.</a:t>
            </a:r>
            <a:endParaRPr>
              <a:solidFill>
                <a:schemeClr val="dk1"/>
              </a:solidFill>
            </a:endParaRPr>
          </a:p>
          <a:p>
            <a:pPr indent="-228600" lvl="0" marL="330200" rtl="0" algn="l">
              <a:lnSpc>
                <a:spcPct val="80000"/>
              </a:lnSpc>
              <a:spcBef>
                <a:spcPts val="500"/>
              </a:spcBef>
              <a:spcAft>
                <a:spcPts val="0"/>
              </a:spcAft>
              <a:buClr>
                <a:schemeClr val="dk1"/>
              </a:buClr>
              <a:buSzPts val="1700"/>
              <a:buFont typeface="Arial"/>
              <a:buNone/>
            </a:pPr>
            <a:r>
              <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3c2a76652b_0_2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3c2a76652b_0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330200" rtl="0" algn="l">
              <a:spcBef>
                <a:spcPts val="0"/>
              </a:spcBef>
              <a:spcAft>
                <a:spcPts val="0"/>
              </a:spcAft>
              <a:buClr>
                <a:schemeClr val="dk1"/>
              </a:buClr>
              <a:buSzPts val="1800"/>
              <a:buChar char="•"/>
            </a:pPr>
            <a:r>
              <a:rPr lang="en">
                <a:solidFill>
                  <a:schemeClr val="dk1"/>
                </a:solidFill>
              </a:rPr>
              <a:t>First example of data annotation is about image processing.</a:t>
            </a:r>
            <a:endParaRPr>
              <a:solidFill>
                <a:schemeClr val="dk1"/>
              </a:solidFill>
            </a:endParaRPr>
          </a:p>
          <a:p>
            <a:pPr indent="-330200" lvl="0" marL="330200" rtl="0" algn="l">
              <a:spcBef>
                <a:spcPts val="500"/>
              </a:spcBef>
              <a:spcAft>
                <a:spcPts val="0"/>
              </a:spcAft>
              <a:buClr>
                <a:schemeClr val="dk1"/>
              </a:buClr>
              <a:buSzPts val="1800"/>
              <a:buChar char="•"/>
            </a:pPr>
            <a:r>
              <a:rPr lang="en">
                <a:solidFill>
                  <a:schemeClr val="dk1"/>
                </a:solidFill>
              </a:rPr>
              <a:t>These three figures present the annotation for image classification, object detection, and semantic segmentation.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c2a76652b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c2a76652b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330200" rtl="0" algn="l">
              <a:lnSpc>
                <a:spcPct val="90000"/>
              </a:lnSpc>
              <a:spcBef>
                <a:spcPts val="0"/>
              </a:spcBef>
              <a:spcAft>
                <a:spcPts val="0"/>
              </a:spcAft>
              <a:buClr>
                <a:schemeClr val="dk1"/>
              </a:buClr>
              <a:buSzPts val="1800"/>
              <a:buChar char="•"/>
            </a:pPr>
            <a:r>
              <a:rPr lang="en">
                <a:solidFill>
                  <a:schemeClr val="dk1"/>
                </a:solidFill>
              </a:rPr>
              <a:t>Features</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Image annotation for polygon, rectangle, circle, line and point. </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Image flag annotation for classification and cleaning.</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Video annotation. (video annotation)</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GUI customization (predefined labels / flags, auto-saving, label validation, etc). </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Exporting VOC-format dataset for semantic/instance segmentation. (semantic segmentation, instance segmentation)</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Exporting COCO-format dataset for instance segmentation. (instance segmentation)</a:t>
            </a:r>
            <a:endParaRPr>
              <a:solidFill>
                <a:schemeClr val="dk1"/>
              </a:solidFill>
            </a:endParaRPr>
          </a:p>
          <a:p>
            <a:pPr indent="-215900" lvl="0" marL="330200" rtl="0" algn="l">
              <a:lnSpc>
                <a:spcPct val="90000"/>
              </a:lnSpc>
              <a:spcBef>
                <a:spcPts val="5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3c2a76652b_0_2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3c2a76652b_0_2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330200" rtl="0" algn="l">
              <a:lnSpc>
                <a:spcPct val="90000"/>
              </a:lnSpc>
              <a:spcBef>
                <a:spcPts val="0"/>
              </a:spcBef>
              <a:spcAft>
                <a:spcPts val="0"/>
              </a:spcAft>
              <a:buClr>
                <a:schemeClr val="dk1"/>
              </a:buClr>
              <a:buSzPts val="1800"/>
              <a:buChar char="•"/>
            </a:pPr>
            <a:r>
              <a:rPr lang="en">
                <a:solidFill>
                  <a:schemeClr val="dk1"/>
                </a:solidFill>
              </a:rPr>
              <a:t>Features</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Image annotation for polygon, rectangle, circle, line and point. </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Image flag annotation for classification and cleaning.</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Video annotation. (video annotation)</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GUI customization (predefined labels / flags, auto-saving, label validation, etc). </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Exporting VOC-format dataset for semantic/instance segmentation. (semantic segmentation, instance segmentation)</a:t>
            </a:r>
            <a:endParaRPr>
              <a:solidFill>
                <a:schemeClr val="dk1"/>
              </a:solidFill>
            </a:endParaRPr>
          </a:p>
          <a:p>
            <a:pPr indent="-330200" lvl="1" marL="1079500" rtl="0" algn="l">
              <a:lnSpc>
                <a:spcPct val="90000"/>
              </a:lnSpc>
              <a:spcBef>
                <a:spcPts val="500"/>
              </a:spcBef>
              <a:spcAft>
                <a:spcPts val="0"/>
              </a:spcAft>
              <a:buClr>
                <a:schemeClr val="dk1"/>
              </a:buClr>
              <a:buSzPts val="1800"/>
              <a:buChar char="•"/>
            </a:pPr>
            <a:r>
              <a:rPr lang="en">
                <a:solidFill>
                  <a:schemeClr val="dk1"/>
                </a:solidFill>
              </a:rPr>
              <a:t>Exporting COCO-format dataset for instance segmentation. (instance segmentation)</a:t>
            </a:r>
            <a:endParaRPr>
              <a:solidFill>
                <a:schemeClr val="dk1"/>
              </a:solidFill>
            </a:endParaRPr>
          </a:p>
          <a:p>
            <a:pPr indent="-215900" lvl="0" marL="330200" rtl="0" algn="l">
              <a:lnSpc>
                <a:spcPct val="90000"/>
              </a:lnSpc>
              <a:spcBef>
                <a:spcPts val="500"/>
              </a:spcBef>
              <a:spcAft>
                <a:spcPts val="0"/>
              </a:spcAft>
              <a:buClr>
                <a:schemeClr val="dk1"/>
              </a:buClr>
              <a:buSzPts val="18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3c2a76652b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3c2a76652b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3c2a76652b_0_2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3c2a76652b_0_2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3c2a76652b_0_2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3c2a76652b_0_2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330200" rtl="0" algn="l">
              <a:lnSpc>
                <a:spcPct val="90000"/>
              </a:lnSpc>
              <a:spcBef>
                <a:spcPts val="0"/>
              </a:spcBef>
              <a:spcAft>
                <a:spcPts val="0"/>
              </a:spcAft>
              <a:buClr>
                <a:schemeClr val="dk1"/>
              </a:buClr>
              <a:buSzPts val="1700"/>
              <a:buChar char="•"/>
            </a:pPr>
            <a:r>
              <a:rPr lang="en" sz="1700">
                <a:solidFill>
                  <a:schemeClr val="dk1"/>
                </a:solidFill>
              </a:rPr>
              <a:t>NLP is another application that requires substantial annotated data to build different applications.</a:t>
            </a:r>
            <a:endParaRPr>
              <a:solidFill>
                <a:schemeClr val="dk1"/>
              </a:solidFill>
            </a:endParaRPr>
          </a:p>
          <a:p>
            <a:pPr indent="-336550" lvl="0" marL="330200" rtl="0" algn="l">
              <a:lnSpc>
                <a:spcPct val="90000"/>
              </a:lnSpc>
              <a:spcBef>
                <a:spcPts val="500"/>
              </a:spcBef>
              <a:spcAft>
                <a:spcPts val="0"/>
              </a:spcAft>
              <a:buClr>
                <a:schemeClr val="dk1"/>
              </a:buClr>
              <a:buSzPts val="1700"/>
              <a:buChar char="•"/>
            </a:pPr>
            <a:r>
              <a:rPr lang="en" sz="1700">
                <a:solidFill>
                  <a:schemeClr val="dk1"/>
                </a:solidFill>
              </a:rPr>
              <a:t>Here are two examples of NLP tasks.</a:t>
            </a:r>
            <a:endParaRPr>
              <a:solidFill>
                <a:schemeClr val="dk1"/>
              </a:solidFill>
            </a:endParaRPr>
          </a:p>
          <a:p>
            <a:pPr indent="-336550" lvl="0" marL="330200" rtl="0" algn="l">
              <a:lnSpc>
                <a:spcPct val="90000"/>
              </a:lnSpc>
              <a:spcBef>
                <a:spcPts val="500"/>
              </a:spcBef>
              <a:spcAft>
                <a:spcPts val="0"/>
              </a:spcAft>
              <a:buClr>
                <a:schemeClr val="dk1"/>
              </a:buClr>
              <a:buSzPts val="1700"/>
              <a:buChar char="•"/>
            </a:pPr>
            <a:r>
              <a:rPr lang="en" sz="1700">
                <a:solidFill>
                  <a:schemeClr val="dk1"/>
                </a:solidFill>
              </a:rPr>
              <a:t>Sentiment analysis is a natural language processing technique used to determine whether data is positive, negative or neutral. </a:t>
            </a:r>
            <a:r>
              <a:rPr b="1" lang="en" sz="1700">
                <a:solidFill>
                  <a:schemeClr val="dk1"/>
                </a:solidFill>
              </a:rPr>
              <a:t>It </a:t>
            </a:r>
            <a:r>
              <a:rPr lang="en" sz="1700">
                <a:solidFill>
                  <a:schemeClr val="dk1"/>
                </a:solidFill>
              </a:rPr>
              <a:t>is often performed on textual data to help businesses monitor brand and product </a:t>
            </a:r>
            <a:r>
              <a:rPr b="1" lang="en" sz="1700">
                <a:solidFill>
                  <a:schemeClr val="dk1"/>
                </a:solidFill>
              </a:rPr>
              <a:t>sentiment</a:t>
            </a:r>
            <a:r>
              <a:rPr lang="en" sz="1700">
                <a:solidFill>
                  <a:schemeClr val="dk1"/>
                </a:solidFill>
              </a:rPr>
              <a:t> in customer feedback, and understand customer needs.</a:t>
            </a:r>
            <a:endParaRPr>
              <a:solidFill>
                <a:schemeClr val="dk1"/>
              </a:solidFill>
            </a:endParaRPr>
          </a:p>
          <a:p>
            <a:pPr indent="-336550" lvl="0" marL="330200" rtl="0" algn="l">
              <a:lnSpc>
                <a:spcPct val="90000"/>
              </a:lnSpc>
              <a:spcBef>
                <a:spcPts val="500"/>
              </a:spcBef>
              <a:spcAft>
                <a:spcPts val="0"/>
              </a:spcAft>
              <a:buClr>
                <a:schemeClr val="dk1"/>
              </a:buClr>
              <a:buSzPts val="1700"/>
              <a:buChar char="•"/>
            </a:pPr>
            <a:r>
              <a:rPr lang="en" sz="1700">
                <a:solidFill>
                  <a:schemeClr val="dk1"/>
                </a:solidFill>
              </a:rPr>
              <a:t>NER IS is a subtask of information extraction that seeks to locate and classify named entities mentioned in unstructured text into pre-defined categories such as person names, organizations, locations, medical codes, time expressions, quantities, monetary values, percentages, etc.</a:t>
            </a:r>
            <a:endParaRPr>
              <a:solidFill>
                <a:schemeClr val="dk1"/>
              </a:solidFill>
            </a:endParaRPr>
          </a:p>
          <a:p>
            <a:pPr indent="-336550" lvl="0" marL="330200" rtl="0" algn="l">
              <a:lnSpc>
                <a:spcPct val="90000"/>
              </a:lnSpc>
              <a:spcBef>
                <a:spcPts val="500"/>
              </a:spcBef>
              <a:spcAft>
                <a:spcPts val="0"/>
              </a:spcAft>
              <a:buClr>
                <a:schemeClr val="dk1"/>
              </a:buClr>
              <a:buSzPts val="1700"/>
              <a:buChar char="•"/>
            </a:pPr>
            <a:r>
              <a:rPr lang="en" sz="1700">
                <a:solidFill>
                  <a:schemeClr val="dk1"/>
                </a:solidFill>
              </a:rPr>
              <a:t>These two tasks needs labeled data shown with these two figures, respectively.</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c2a76652b_0_2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c2a76652b_0_2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330200" rtl="0" algn="l">
              <a:spcBef>
                <a:spcPts val="0"/>
              </a:spcBef>
              <a:spcAft>
                <a:spcPts val="0"/>
              </a:spcAft>
              <a:buClr>
                <a:schemeClr val="dk1"/>
              </a:buClr>
              <a:buSzPts val="1800"/>
              <a:buChar char="•"/>
            </a:pPr>
            <a:r>
              <a:rPr lang="en">
                <a:solidFill>
                  <a:schemeClr val="dk1"/>
                </a:solidFill>
              </a:rPr>
              <a:t>After completing data annotation, we need to evaluate the annotation quality.</a:t>
            </a:r>
            <a:endParaRPr>
              <a:solidFill>
                <a:schemeClr val="dk1"/>
              </a:solidFill>
            </a:endParaRPr>
          </a:p>
          <a:p>
            <a:pPr indent="-330200" lvl="0" marL="330200" rtl="0" algn="l">
              <a:spcBef>
                <a:spcPts val="500"/>
              </a:spcBef>
              <a:spcAft>
                <a:spcPts val="0"/>
              </a:spcAft>
              <a:buClr>
                <a:schemeClr val="dk1"/>
              </a:buClr>
              <a:buSzPts val="1800"/>
              <a:buChar char="•"/>
            </a:pPr>
            <a:r>
              <a:rPr lang="en">
                <a:solidFill>
                  <a:schemeClr val="dk1"/>
                </a:solidFill>
              </a:rPr>
              <a:t>It contains the steps shown 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1e9fe7a7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1e9fe7a7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3c2a76652b_0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3c2a76652b_0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Font typeface="Arial"/>
              <a:buNone/>
            </a:pPr>
            <a:r>
              <a:rPr lang="en" sz="900">
                <a:solidFill>
                  <a:schemeClr val="dk1"/>
                </a:solidFill>
              </a:rPr>
              <a:t>Relevance: several facets are important to the relevance of the data analysts’ use of data. </a:t>
            </a:r>
            <a:endParaRPr sz="900">
              <a:solidFill>
                <a:schemeClr val="dk1"/>
              </a:solidFill>
            </a:endParaRPr>
          </a:p>
          <a:p>
            <a:pPr indent="-336550" lvl="0" marL="330200" rtl="0" algn="l">
              <a:lnSpc>
                <a:spcPct val="80000"/>
              </a:lnSpc>
              <a:spcBef>
                <a:spcPts val="300"/>
              </a:spcBef>
              <a:spcAft>
                <a:spcPts val="0"/>
              </a:spcAft>
              <a:buClr>
                <a:schemeClr val="dk1"/>
              </a:buClr>
              <a:buSzPts val="900"/>
              <a:buChar char="•"/>
            </a:pPr>
            <a:r>
              <a:rPr lang="en" sz="900">
                <a:solidFill>
                  <a:schemeClr val="dk1"/>
                </a:solidFill>
              </a:rPr>
              <a:t>Does the data meet the basic needs for which they were collected, placed in a database, and used? </a:t>
            </a:r>
            <a:endParaRPr>
              <a:solidFill>
                <a:schemeClr val="dk1"/>
              </a:solidFill>
            </a:endParaRPr>
          </a:p>
          <a:p>
            <a:pPr indent="-336550" lvl="0" marL="330200" rtl="0" algn="l">
              <a:lnSpc>
                <a:spcPct val="80000"/>
              </a:lnSpc>
              <a:spcBef>
                <a:spcPts val="300"/>
              </a:spcBef>
              <a:spcAft>
                <a:spcPts val="0"/>
              </a:spcAft>
              <a:buClr>
                <a:schemeClr val="dk1"/>
              </a:buClr>
              <a:buSzPts val="900"/>
              <a:buChar char="•"/>
            </a:pPr>
            <a:r>
              <a:rPr lang="en" sz="900">
                <a:solidFill>
                  <a:schemeClr val="dk1"/>
                </a:solidFill>
              </a:rPr>
              <a:t>Can the data be used for additional purposes (e.g., a market analysis)? If the data cannot presently be used for such purposes, how much time and expense would be needed to add the additional features? </a:t>
            </a:r>
            <a:endParaRPr>
              <a:solidFill>
                <a:schemeClr val="dk1"/>
              </a:solidFill>
            </a:endParaRPr>
          </a:p>
          <a:p>
            <a:pPr indent="-336550" lvl="0" marL="330200" rtl="0" algn="l">
              <a:lnSpc>
                <a:spcPct val="80000"/>
              </a:lnSpc>
              <a:spcBef>
                <a:spcPts val="300"/>
              </a:spcBef>
              <a:spcAft>
                <a:spcPts val="0"/>
              </a:spcAft>
              <a:buClr>
                <a:schemeClr val="dk1"/>
              </a:buClr>
              <a:buSzPts val="900"/>
              <a:buChar char="•"/>
            </a:pPr>
            <a:r>
              <a:rPr lang="en" sz="900">
                <a:solidFill>
                  <a:schemeClr val="dk1"/>
                </a:solidFill>
              </a:rPr>
              <a:t>Is it possible to use a database for several different purposes? A secondary (or possibly primary) use of a database may be better for determining what subsets of customers are more likely to purchase certain products and what types of advertisements or e-mails may be more successful with different groups of customers. </a:t>
            </a:r>
            <a:endParaRPr>
              <a:solidFill>
                <a:schemeClr val="dk1"/>
              </a:solidFill>
            </a:endParaRPr>
          </a:p>
          <a:p>
            <a:pPr indent="-279400" lvl="0" marL="330200" rtl="0" algn="l">
              <a:lnSpc>
                <a:spcPct val="80000"/>
              </a:lnSpc>
              <a:spcBef>
                <a:spcPts val="300"/>
              </a:spcBef>
              <a:spcAft>
                <a:spcPts val="0"/>
              </a:spcAft>
              <a:buClr>
                <a:schemeClr val="dk1"/>
              </a:buClr>
              <a:buSzPts val="900"/>
              <a:buFont typeface="Arial"/>
              <a:buNone/>
            </a:pPr>
            <a:r>
              <a:t/>
            </a:r>
            <a:endParaRPr sz="900">
              <a:solidFill>
                <a:schemeClr val="dk1"/>
              </a:solidFill>
            </a:endParaRPr>
          </a:p>
          <a:p>
            <a:pPr indent="0" lvl="0" marL="0" rtl="0" algn="l">
              <a:lnSpc>
                <a:spcPct val="80000"/>
              </a:lnSpc>
              <a:spcBef>
                <a:spcPts val="300"/>
              </a:spcBef>
              <a:spcAft>
                <a:spcPts val="0"/>
              </a:spcAft>
              <a:buClr>
                <a:schemeClr val="dk1"/>
              </a:buClr>
              <a:buSzPts val="900"/>
              <a:buFont typeface="Arial"/>
              <a:buNone/>
            </a:pPr>
            <a:r>
              <a:rPr lang="en" sz="900">
                <a:solidFill>
                  <a:schemeClr val="dk1"/>
                </a:solidFill>
              </a:rPr>
              <a:t>Accuracy:</a:t>
            </a:r>
            <a:endParaRPr>
              <a:solidFill>
                <a:schemeClr val="dk1"/>
              </a:solidFill>
            </a:endParaRPr>
          </a:p>
          <a:p>
            <a:pPr indent="-336550" lvl="0" marL="330200" rtl="0" algn="l">
              <a:lnSpc>
                <a:spcPct val="80000"/>
              </a:lnSpc>
              <a:spcBef>
                <a:spcPts val="300"/>
              </a:spcBef>
              <a:spcAft>
                <a:spcPts val="0"/>
              </a:spcAft>
              <a:buClr>
                <a:schemeClr val="dk1"/>
              </a:buClr>
              <a:buSzPts val="900"/>
              <a:buChar char="•"/>
            </a:pPr>
            <a:r>
              <a:rPr lang="en" sz="900">
                <a:solidFill>
                  <a:schemeClr val="dk1"/>
                </a:solidFill>
              </a:rPr>
              <a:t>Which customers will buy certain products in a grocery store? Which customers bought products (1) this week, (2) 12 months ago, and (3) 24 months ago? Should certain products be eliminated or added based on sales trends? Which products are the most profitable? </a:t>
            </a:r>
            <a:endParaRPr>
              <a:solidFill>
                <a:schemeClr val="dk1"/>
              </a:solidFill>
            </a:endParaRPr>
          </a:p>
          <a:p>
            <a:pPr indent="-336550" lvl="0" marL="330200" rtl="0" algn="l">
              <a:lnSpc>
                <a:spcPct val="80000"/>
              </a:lnSpc>
              <a:spcBef>
                <a:spcPts val="300"/>
              </a:spcBef>
              <a:spcAft>
                <a:spcPts val="0"/>
              </a:spcAft>
              <a:buClr>
                <a:schemeClr val="dk1"/>
              </a:buClr>
              <a:buSzPts val="900"/>
              <a:buChar char="•"/>
            </a:pPr>
            <a:r>
              <a:rPr lang="en" sz="900">
                <a:solidFill>
                  <a:schemeClr val="dk1"/>
                </a:solidFill>
              </a:rPr>
              <a:t>How will people vote in a Congressional election? We might be interested in demographic variables on individual voters – for example, age, education level, and income level. Is it acceptable here if the value of the income variable is within 20% of its true value? How accurate must the level of education variable be? </a:t>
            </a:r>
            <a:endParaRPr>
              <a:solidFill>
                <a:schemeClr val="dk1"/>
              </a:solidFill>
            </a:endParaRPr>
          </a:p>
          <a:p>
            <a:pPr indent="-336550" lvl="0" marL="330200" rtl="0" algn="l">
              <a:lnSpc>
                <a:spcPct val="80000"/>
              </a:lnSpc>
              <a:spcBef>
                <a:spcPts val="300"/>
              </a:spcBef>
              <a:spcAft>
                <a:spcPts val="0"/>
              </a:spcAft>
              <a:buClr>
                <a:schemeClr val="dk1"/>
              </a:buClr>
              <a:buSzPts val="900"/>
              <a:buChar char="•"/>
            </a:pPr>
            <a:r>
              <a:rPr lang="en" sz="900">
                <a:solidFill>
                  <a:schemeClr val="dk1"/>
                </a:solidFill>
              </a:rPr>
              <a:t>How likely are individuals to die from a certain disease? Here the context might be a clinical trial in which we are testing the efficacy of a new drug. The data fields of interest might include the dosage level, the patient’s age, a measure of the patient’s general health, and the location of the patient’s residence. How accurate does the measurement of the dosage level need to be? What other factors need to be measured (such as other drug use or general health level) because they might mitigate the efficacy of the new drug? Are all data fields being measured with sufficient accuracy to build a model to reliably predict the efficacy of various dosage levels of the new drug? </a:t>
            </a:r>
            <a:endParaRPr>
              <a:solidFill>
                <a:schemeClr val="dk1"/>
              </a:solidFill>
            </a:endParaRPr>
          </a:p>
          <a:p>
            <a:pPr indent="-279400" lvl="0" marL="330200" rtl="0" algn="l">
              <a:lnSpc>
                <a:spcPct val="80000"/>
              </a:lnSpc>
              <a:spcBef>
                <a:spcPts val="300"/>
              </a:spcBef>
              <a:spcAft>
                <a:spcPts val="0"/>
              </a:spcAft>
              <a:buClr>
                <a:schemeClr val="dk1"/>
              </a:buClr>
              <a:buSzPts val="900"/>
              <a:buFont typeface="Arial"/>
              <a:buNone/>
            </a:pPr>
            <a:r>
              <a:t/>
            </a:r>
            <a:endParaRPr sz="900">
              <a:solidFill>
                <a:schemeClr val="dk1"/>
              </a:solidFill>
            </a:endParaRPr>
          </a:p>
          <a:p>
            <a:pPr indent="0" lvl="0" marL="0" rtl="0" algn="l">
              <a:lnSpc>
                <a:spcPct val="80000"/>
              </a:lnSpc>
              <a:spcBef>
                <a:spcPts val="300"/>
              </a:spcBef>
              <a:spcAft>
                <a:spcPts val="0"/>
              </a:spcAft>
              <a:buClr>
                <a:schemeClr val="dk1"/>
              </a:buClr>
              <a:buSzPts val="900"/>
              <a:buFont typeface="Arial"/>
              <a:buNone/>
            </a:pPr>
            <a:r>
              <a:rPr lang="en" sz="900">
                <a:solidFill>
                  <a:schemeClr val="dk1"/>
                </a:solidFill>
              </a:rPr>
              <a:t>Timeliness </a:t>
            </a:r>
            <a:endParaRPr>
              <a:solidFill>
                <a:schemeClr val="dk1"/>
              </a:solidFill>
            </a:endParaRPr>
          </a:p>
          <a:p>
            <a:pPr indent="0" lvl="0" marL="0" rtl="0" algn="l">
              <a:lnSpc>
                <a:spcPct val="80000"/>
              </a:lnSpc>
              <a:spcBef>
                <a:spcPts val="300"/>
              </a:spcBef>
              <a:spcAft>
                <a:spcPts val="0"/>
              </a:spcAft>
              <a:buNone/>
            </a:pPr>
            <a:r>
              <a:rPr lang="en" sz="900">
                <a:solidFill>
                  <a:schemeClr val="dk1"/>
                </a:solidFill>
              </a:rPr>
              <a:t>How current does the information need to be to predict which subsets of customers are more likely to purchase certain products? How current do public opinion polls need to be to accurately predict election results? If data editing delays the publication/release of survey results to the public, how do the delays affect the use of the data in (1) general-circulation publications and (2) research studies of the resulting micro-data files? </a:t>
            </a:r>
            <a:endParaRPr sz="900">
              <a:solidFill>
                <a:schemeClr val="dk1"/>
              </a:solidFill>
            </a:endParaRPr>
          </a:p>
          <a:p>
            <a:pPr indent="0" lvl="0" marL="0" rtl="0" algn="l">
              <a:lnSpc>
                <a:spcPct val="80000"/>
              </a:lnSpc>
              <a:spcBef>
                <a:spcPts val="300"/>
              </a:spcBef>
              <a:spcAft>
                <a:spcPts val="0"/>
              </a:spcAft>
              <a:buNone/>
            </a:pPr>
            <a:r>
              <a:t/>
            </a:r>
            <a:endParaRPr sz="900">
              <a:solidFill>
                <a:schemeClr val="dk1"/>
              </a:solidFill>
            </a:endParaRPr>
          </a:p>
          <a:p>
            <a:pPr indent="-336550" lvl="0" marL="330200" rtl="0" algn="l">
              <a:lnSpc>
                <a:spcPct val="80000"/>
              </a:lnSpc>
              <a:spcBef>
                <a:spcPts val="0"/>
              </a:spcBef>
              <a:spcAft>
                <a:spcPts val="0"/>
              </a:spcAft>
              <a:buClr>
                <a:schemeClr val="dk1"/>
              </a:buClr>
              <a:buSzPts val="1300"/>
              <a:buChar char="•"/>
            </a:pPr>
            <a:r>
              <a:rPr lang="en" sz="1300">
                <a:solidFill>
                  <a:schemeClr val="dk1"/>
                </a:solidFill>
              </a:rPr>
              <a:t>Is it appropriate to combine several databases into a data warehouse to facilitate the data’s use in (1) exploratory analyses, (2) modeling, or (3) statistical estimation? Are data fields (e.g., Social Security Numbers) present within these databases that allow us to easily link individuals across the databases? How accurate are these identifying fields? If each of two distinct linkable databases has an income variable, then which income variable is better to use, or is there a way to incorporate both into a model? </a:t>
            </a:r>
            <a:endParaRPr>
              <a:solidFill>
                <a:schemeClr val="dk1"/>
              </a:solidFill>
            </a:endParaRPr>
          </a:p>
          <a:p>
            <a:pPr indent="-254000" lvl="0" marL="330200" rtl="0" algn="l">
              <a:lnSpc>
                <a:spcPct val="80000"/>
              </a:lnSpc>
              <a:spcBef>
                <a:spcPts val="400"/>
              </a:spcBef>
              <a:spcAft>
                <a:spcPts val="0"/>
              </a:spcAft>
              <a:buClr>
                <a:schemeClr val="dk1"/>
              </a:buClr>
              <a:buSzPts val="1300"/>
              <a:buFont typeface="Arial"/>
              <a:buNone/>
            </a:pPr>
            <a:r>
              <a:t/>
            </a:r>
            <a:endParaRPr sz="1300">
              <a:solidFill>
                <a:schemeClr val="dk1"/>
              </a:solidFill>
            </a:endParaRPr>
          </a:p>
          <a:p>
            <a:pPr indent="-336550" lvl="0" marL="330200" rtl="0" algn="l">
              <a:lnSpc>
                <a:spcPct val="80000"/>
              </a:lnSpc>
              <a:spcBef>
                <a:spcPts val="400"/>
              </a:spcBef>
              <a:spcAft>
                <a:spcPts val="0"/>
              </a:spcAft>
              <a:buClr>
                <a:schemeClr val="dk1"/>
              </a:buClr>
              <a:buSzPts val="1300"/>
              <a:buChar char="•"/>
            </a:pPr>
            <a:r>
              <a:rPr lang="en" sz="1300">
                <a:solidFill>
                  <a:schemeClr val="dk1"/>
                </a:solidFill>
              </a:rPr>
              <a:t>Here, by completeness we mean that no records are missing and that no records have missing data elements. In the survey sampling literature, entire missing records are known as unit non-response and missing items are referred to as item non-response. Both unit non-response and item non-response can indicate lack of quality. In many databases such as financial databases, missing entire records can have disastrous consequences. In survey and administrative databases, missing records can have serious consequences if they are associated with large companies or with a large proportion of employees in one subsection of a company. When such problems arise, the processes that create the database must be examined to determine whether (1) certain individuals need additional training in use of the software, (2) the software is not sufficiently user-friendly and responsive, or (3) certain procedures for updating the database are insufficient or in error. </a:t>
            </a:r>
            <a:endParaRPr sz="1300">
              <a:solidFill>
                <a:schemeClr val="dk1"/>
              </a:solidFill>
            </a:endParaRPr>
          </a:p>
          <a:p>
            <a:pPr indent="-254000" lvl="0" marL="330200" rtl="0" algn="l">
              <a:lnSpc>
                <a:spcPct val="80000"/>
              </a:lnSpc>
              <a:spcBef>
                <a:spcPts val="400"/>
              </a:spcBef>
              <a:spcAft>
                <a:spcPts val="0"/>
              </a:spcAft>
              <a:buClr>
                <a:schemeClr val="dk1"/>
              </a:buClr>
              <a:buSzPts val="1300"/>
              <a:buFont typeface="Arial"/>
              <a:buNone/>
            </a:pPr>
            <a:r>
              <a:t/>
            </a:r>
            <a:endParaRPr sz="1300">
              <a:solidFill>
                <a:schemeClr val="dk1"/>
              </a:solidFill>
            </a:endParaRPr>
          </a:p>
          <a:p>
            <a:pPr indent="0" lvl="0" marL="0" rtl="0" algn="l">
              <a:lnSpc>
                <a:spcPct val="80000"/>
              </a:lnSpc>
              <a:spcBef>
                <a:spcPts val="300"/>
              </a:spcBef>
              <a:spcAft>
                <a:spcPts val="0"/>
              </a:spcAft>
              <a:buClr>
                <a:schemeClr val="dk1"/>
              </a:buClr>
              <a:buSzPts val="900"/>
              <a:buFont typeface="Arial"/>
              <a:buNone/>
            </a:pPr>
            <a:r>
              <a:t/>
            </a:r>
            <a:endParaRPr sz="900">
              <a:solidFill>
                <a:schemeClr val="dk1"/>
              </a:solidFill>
            </a:endParaRPr>
          </a:p>
          <a:p>
            <a:pPr indent="0" lvl="0" marL="0" rtl="0" algn="l">
              <a:lnSpc>
                <a:spcPct val="80000"/>
              </a:lnSpc>
              <a:spcBef>
                <a:spcPts val="300"/>
              </a:spcBef>
              <a:spcAft>
                <a:spcPts val="0"/>
              </a:spcAft>
              <a:buClr>
                <a:schemeClr val="dk1"/>
              </a:buClr>
              <a:buSzPts val="900"/>
              <a:buFont typeface="Arial"/>
              <a:buNone/>
            </a:pPr>
            <a:r>
              <a:t/>
            </a:r>
            <a:endParaRPr sz="900">
              <a:solidFill>
                <a:schemeClr val="dk1"/>
              </a:solidFill>
            </a:endParaRPr>
          </a:p>
          <a:p>
            <a:pPr indent="-279400" lvl="0" marL="330200" rtl="0" algn="l">
              <a:lnSpc>
                <a:spcPct val="80000"/>
              </a:lnSpc>
              <a:spcBef>
                <a:spcPts val="300"/>
              </a:spcBef>
              <a:spcAft>
                <a:spcPts val="0"/>
              </a:spcAft>
              <a:buClr>
                <a:schemeClr val="dk1"/>
              </a:buClr>
              <a:buSzPts val="900"/>
              <a:buFont typeface="Arial"/>
              <a:buNone/>
            </a:pPr>
            <a:r>
              <a:t/>
            </a:r>
            <a:endParaRPr sz="900">
              <a:solidFill>
                <a:schemeClr val="dk1"/>
              </a:solidFill>
            </a:endParaRPr>
          </a:p>
          <a:p>
            <a:pPr indent="-279400" lvl="0" marL="330200" rtl="0" algn="l">
              <a:lnSpc>
                <a:spcPct val="80000"/>
              </a:lnSpc>
              <a:spcBef>
                <a:spcPts val="300"/>
              </a:spcBef>
              <a:spcAft>
                <a:spcPts val="0"/>
              </a:spcAft>
              <a:buClr>
                <a:schemeClr val="dk1"/>
              </a:buClr>
              <a:buSzPts val="900"/>
              <a:buFont typeface="Arial"/>
              <a:buNone/>
            </a:pPr>
            <a:r>
              <a:t/>
            </a:r>
            <a:endParaRPr sz="900">
              <a:solidFill>
                <a:schemeClr val="dk1"/>
              </a:solidFill>
            </a:endParaRPr>
          </a:p>
          <a:p>
            <a:pPr indent="-279400" lvl="0" marL="330200" rtl="0" algn="l">
              <a:lnSpc>
                <a:spcPct val="80000"/>
              </a:lnSpc>
              <a:spcBef>
                <a:spcPts val="300"/>
              </a:spcBef>
              <a:spcAft>
                <a:spcPts val="0"/>
              </a:spcAft>
              <a:buClr>
                <a:schemeClr val="dk1"/>
              </a:buClr>
              <a:buSzPts val="900"/>
              <a:buFont typeface="Arial"/>
              <a:buNone/>
            </a:pPr>
            <a:r>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3c2a76652b_0_153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g23c2a76652b_0_153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6550" lvl="0" marL="330200" rtl="0" algn="l">
              <a:lnSpc>
                <a:spcPct val="80000"/>
              </a:lnSpc>
              <a:spcBef>
                <a:spcPts val="0"/>
              </a:spcBef>
              <a:spcAft>
                <a:spcPts val="0"/>
              </a:spcAft>
              <a:buClr>
                <a:schemeClr val="dk1"/>
              </a:buClr>
              <a:buSzPts val="1700"/>
              <a:buFont typeface="Arial"/>
              <a:buChar char="•"/>
            </a:pPr>
            <a:r>
              <a:rPr lang="en" sz="1700"/>
              <a:t>To obtain high-quality data, we need to:</a:t>
            </a:r>
            <a:endParaRPr/>
          </a:p>
          <a:p>
            <a:pPr indent="-336550" lvl="1" marL="1079500" marR="0" rtl="0" algn="l">
              <a:lnSpc>
                <a:spcPct val="80000"/>
              </a:lnSpc>
              <a:spcBef>
                <a:spcPts val="500"/>
              </a:spcBef>
              <a:spcAft>
                <a:spcPts val="0"/>
              </a:spcAft>
              <a:buClr>
                <a:schemeClr val="dk1"/>
              </a:buClr>
              <a:buSzPts val="1700"/>
              <a:buFont typeface="Courier New"/>
              <a:buChar char="o"/>
            </a:pPr>
            <a:r>
              <a:rPr lang="en" sz="1700"/>
              <a:t>Prevention: </a:t>
            </a:r>
            <a:r>
              <a:rPr lang="en" sz="1700">
                <a:solidFill>
                  <a:schemeClr val="dk1"/>
                </a:solidFill>
                <a:latin typeface="Arial"/>
                <a:ea typeface="Arial"/>
                <a:cs typeface="Arial"/>
                <a:sym typeface="Arial"/>
              </a:rPr>
              <a:t>Ensure that all data entering the database/list are of high quality. </a:t>
            </a:r>
            <a:endParaRPr/>
          </a:p>
          <a:p>
            <a:pPr indent="-336550" lvl="1" marL="1079500" marR="0" rtl="0" algn="l">
              <a:lnSpc>
                <a:spcPct val="80000"/>
              </a:lnSpc>
              <a:spcBef>
                <a:spcPts val="500"/>
              </a:spcBef>
              <a:spcAft>
                <a:spcPts val="0"/>
              </a:spcAft>
              <a:buClr>
                <a:schemeClr val="dk1"/>
              </a:buClr>
              <a:buSzPts val="1700"/>
              <a:buFont typeface="Courier New"/>
              <a:buChar char="o"/>
            </a:pPr>
            <a:r>
              <a:rPr lang="en" sz="1700">
                <a:solidFill>
                  <a:schemeClr val="dk1"/>
                </a:solidFill>
                <a:latin typeface="Arial"/>
                <a:ea typeface="Arial"/>
                <a:cs typeface="Arial"/>
                <a:sym typeface="Arial"/>
              </a:rPr>
              <a:t>Detection: the data analyst need proactively to look for data quality problems and then correct the problems. </a:t>
            </a:r>
            <a:endParaRPr/>
          </a:p>
          <a:p>
            <a:pPr indent="-336550" lvl="1" marL="1079500" marR="0" rtl="0" algn="l">
              <a:lnSpc>
                <a:spcPct val="80000"/>
              </a:lnSpc>
              <a:spcBef>
                <a:spcPts val="500"/>
              </a:spcBef>
              <a:spcAft>
                <a:spcPts val="0"/>
              </a:spcAft>
              <a:buClr>
                <a:schemeClr val="dk1"/>
              </a:buClr>
              <a:buSzPts val="1700"/>
              <a:buFont typeface="Courier New"/>
              <a:buChar char="o"/>
            </a:pPr>
            <a:r>
              <a:rPr lang="en" sz="1700"/>
              <a:t>Repair: </a:t>
            </a:r>
            <a:r>
              <a:rPr lang="en" sz="1700">
                <a:solidFill>
                  <a:schemeClr val="dk1"/>
                </a:solidFill>
                <a:latin typeface="Arial"/>
                <a:ea typeface="Arial"/>
                <a:cs typeface="Arial"/>
                <a:sym typeface="Arial"/>
              </a:rPr>
              <a:t>the worst approach is to wait for data quality problems to surface on their own. </a:t>
            </a:r>
            <a:endParaRPr sz="1700"/>
          </a:p>
          <a:p>
            <a:pPr indent="-336550" lvl="1" marL="1079500" marR="0" rtl="0" algn="l">
              <a:lnSpc>
                <a:spcPct val="80000"/>
              </a:lnSpc>
              <a:spcBef>
                <a:spcPts val="500"/>
              </a:spcBef>
              <a:spcAft>
                <a:spcPts val="0"/>
              </a:spcAft>
              <a:buClr>
                <a:schemeClr val="dk1"/>
              </a:buClr>
              <a:buSzPts val="1700"/>
              <a:buFont typeface="Courier New"/>
              <a:buChar char="o"/>
            </a:pPr>
            <a:r>
              <a:rPr lang="en" sz="1700"/>
              <a:t>Allocating Resources: </a:t>
            </a:r>
            <a:r>
              <a:rPr lang="en" sz="1700">
                <a:solidFill>
                  <a:schemeClr val="dk1"/>
                </a:solidFill>
                <a:latin typeface="Arial"/>
                <a:ea typeface="Arial"/>
                <a:cs typeface="Arial"/>
                <a:sym typeface="Arial"/>
              </a:rPr>
              <a:t>the question arises as to how best to allocate the limited resources available for a sample survey and an analytical study.</a:t>
            </a:r>
            <a:endParaRPr/>
          </a:p>
          <a:p>
            <a:pPr indent="-330200" lvl="2" marL="1828800" marR="0" rtl="0" algn="l">
              <a:lnSpc>
                <a:spcPct val="80000"/>
              </a:lnSpc>
              <a:spcBef>
                <a:spcPts val="500"/>
              </a:spcBef>
              <a:spcAft>
                <a:spcPts val="0"/>
              </a:spcAft>
              <a:buClr>
                <a:schemeClr val="dk1"/>
              </a:buClr>
              <a:buSzPts val="1800"/>
              <a:buFont typeface="Noto Sans Symbols"/>
              <a:buChar char="❖"/>
            </a:pPr>
            <a:r>
              <a:rPr lang="en" sz="1800">
                <a:solidFill>
                  <a:schemeClr val="dk1"/>
                </a:solidFill>
                <a:latin typeface="Arial"/>
                <a:ea typeface="Arial"/>
                <a:cs typeface="Arial"/>
                <a:sym typeface="Arial"/>
              </a:rPr>
              <a:t>The typical mix of resources devoted to these three activities in the United States tends to be on the order of: Prevent: 10% Detect: 30% Repair: 60%. </a:t>
            </a:r>
            <a:endParaRPr/>
          </a:p>
          <a:p>
            <a:pPr indent="-336550" lvl="2" marL="1828800" marR="0" rtl="0" algn="l">
              <a:lnSpc>
                <a:spcPct val="80000"/>
              </a:lnSpc>
              <a:spcBef>
                <a:spcPts val="500"/>
              </a:spcBef>
              <a:spcAft>
                <a:spcPts val="0"/>
              </a:spcAft>
              <a:buClr>
                <a:schemeClr val="dk1"/>
              </a:buClr>
              <a:buSzPts val="1700"/>
              <a:buFont typeface="Noto Sans Symbols"/>
              <a:buChar char="❖"/>
            </a:pPr>
            <a:r>
              <a:rPr lang="en" sz="1700">
                <a:solidFill>
                  <a:schemeClr val="dk1"/>
                </a:solidFill>
                <a:latin typeface="Arial"/>
                <a:ea typeface="Arial"/>
                <a:cs typeface="Arial"/>
                <a:sym typeface="Arial"/>
              </a:rPr>
              <a:t>Strongly suggests that a more cost-effective strategy is to devote a larger proportion of the available resources to preventing bad data from getting into the system and less to detecting and repairing (i.e., correcting) erroneous data. It is usually less expensive to find and correct errors early in the process than it is in the later stages. So, in our judgment, a much better mix of resources would be </a:t>
            </a:r>
            <a:r>
              <a:rPr b="1" lang="en" sz="1700">
                <a:solidFill>
                  <a:schemeClr val="dk1"/>
                </a:solidFill>
                <a:latin typeface="Arial"/>
                <a:ea typeface="Arial"/>
                <a:cs typeface="Arial"/>
                <a:sym typeface="Arial"/>
              </a:rPr>
              <a:t>Prevent: 45% Detect: 30% Repair: 25%. </a:t>
            </a:r>
            <a:endParaRPr b="1" sz="1700"/>
          </a:p>
          <a:p>
            <a:pPr indent="-228600" lvl="2" marL="1828800" marR="0" rtl="0" algn="l">
              <a:lnSpc>
                <a:spcPct val="80000"/>
              </a:lnSpc>
              <a:spcBef>
                <a:spcPts val="500"/>
              </a:spcBef>
              <a:spcAft>
                <a:spcPts val="0"/>
              </a:spcAft>
              <a:buClr>
                <a:schemeClr val="dk1"/>
              </a:buClr>
              <a:buSzPts val="1700"/>
              <a:buFont typeface="Noto Sans Symbols"/>
              <a:buNone/>
            </a:pPr>
            <a:r>
              <a:t/>
            </a:r>
            <a:endParaRPr sz="1700"/>
          </a:p>
          <a:p>
            <a:pPr indent="-228600" lvl="2" marL="1828800" marR="0" rtl="0" algn="l">
              <a:lnSpc>
                <a:spcPct val="80000"/>
              </a:lnSpc>
              <a:spcBef>
                <a:spcPts val="500"/>
              </a:spcBef>
              <a:spcAft>
                <a:spcPts val="0"/>
              </a:spcAft>
              <a:buClr>
                <a:schemeClr val="dk1"/>
              </a:buClr>
              <a:buSzPts val="1700"/>
              <a:buFont typeface="Noto Sans Symbols"/>
              <a:buNone/>
            </a:pPr>
            <a:r>
              <a:t/>
            </a:r>
            <a:endParaRPr sz="1700"/>
          </a:p>
          <a:p>
            <a:pPr indent="-228600" lvl="2" marL="1828800" marR="0" rtl="0" algn="l">
              <a:lnSpc>
                <a:spcPct val="80000"/>
              </a:lnSpc>
              <a:spcBef>
                <a:spcPts val="500"/>
              </a:spcBef>
              <a:spcAft>
                <a:spcPts val="0"/>
              </a:spcAft>
              <a:buClr>
                <a:schemeClr val="dk1"/>
              </a:buClr>
              <a:buSzPts val="1700"/>
              <a:buFont typeface="Courier New"/>
              <a:buNone/>
            </a:pPr>
            <a:r>
              <a:t/>
            </a:r>
            <a:endParaRPr sz="1700"/>
          </a:p>
          <a:p>
            <a:pPr indent="-228600" lvl="1" marL="1079500" marR="0" rtl="0" algn="l">
              <a:lnSpc>
                <a:spcPct val="80000"/>
              </a:lnSpc>
              <a:spcBef>
                <a:spcPts val="500"/>
              </a:spcBef>
              <a:spcAft>
                <a:spcPts val="0"/>
              </a:spcAft>
              <a:buClr>
                <a:schemeClr val="dk1"/>
              </a:buClr>
              <a:buSzPts val="1700"/>
              <a:buFont typeface="Arial"/>
              <a:buNone/>
            </a:pPr>
            <a:r>
              <a:t/>
            </a:r>
            <a:endParaRPr sz="1700"/>
          </a:p>
          <a:p>
            <a:pPr indent="-228600" lvl="1" marL="1079500" marR="0" rtl="0" algn="l">
              <a:lnSpc>
                <a:spcPct val="80000"/>
              </a:lnSpc>
              <a:spcBef>
                <a:spcPts val="500"/>
              </a:spcBef>
              <a:spcAft>
                <a:spcPts val="0"/>
              </a:spcAft>
              <a:buClr>
                <a:schemeClr val="dk1"/>
              </a:buClr>
              <a:buSzPts val="1700"/>
              <a:buFont typeface="Arial"/>
              <a:buNone/>
            </a:pPr>
            <a:r>
              <a:t/>
            </a:r>
            <a:endParaRPr sz="1700"/>
          </a:p>
          <a:p>
            <a:pPr indent="-228600" lvl="1" marL="1079500" marR="0" rtl="0" algn="l">
              <a:lnSpc>
                <a:spcPct val="80000"/>
              </a:lnSpc>
              <a:spcBef>
                <a:spcPts val="500"/>
              </a:spcBef>
              <a:spcAft>
                <a:spcPts val="0"/>
              </a:spcAft>
              <a:buClr>
                <a:schemeClr val="dk1"/>
              </a:buClr>
              <a:buSzPts val="1700"/>
              <a:buFont typeface="Arial"/>
              <a:buNone/>
            </a:pPr>
            <a:r>
              <a:t/>
            </a:r>
            <a:endParaRPr sz="1700"/>
          </a:p>
          <a:p>
            <a:pPr indent="-228600" lvl="1" marL="1079500" rtl="0" algn="l">
              <a:lnSpc>
                <a:spcPct val="80000"/>
              </a:lnSpc>
              <a:spcBef>
                <a:spcPts val="500"/>
              </a:spcBef>
              <a:spcAft>
                <a:spcPts val="0"/>
              </a:spcAft>
              <a:buClr>
                <a:schemeClr val="dk1"/>
              </a:buClr>
              <a:buSzPts val="1700"/>
              <a:buFont typeface="Arial"/>
              <a:buNone/>
            </a:pPr>
            <a:r>
              <a:t/>
            </a:r>
            <a:endParaRPr sz="1700"/>
          </a:p>
        </p:txBody>
      </p:sp>
      <p:sp>
        <p:nvSpPr>
          <p:cNvPr id="533" name="Google Shape;533;g23c2a76652b_0_1538: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3c2a76652b_0_1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23c2a76652b_0_1596: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3c2a76652b_0_160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g23c2a76652b_0_160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547" name="Google Shape;547;g23c2a76652b_0_160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3c2a76652b_0_1607: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g23c2a76652b_0_1607: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554" name="Google Shape;554;g23c2a76652b_0_1607: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3c2a76652b_0_1614: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23c2a76652b_0_161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562" name="Google Shape;562;g23c2a76652b_0_1614: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3c2a76652b_0_1679: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23c2a76652b_0_167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569" name="Google Shape;569;g23c2a76652b_0_167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3c2a76652b_0_1684: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23c2a76652b_0_168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575" name="Google Shape;575;g23c2a76652b_0_1684: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3c2a76652b_0_169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23c2a76652b_0_1690: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582" name="Google Shape;582;g23c2a76652b_0_1690: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3c2a76652b_0_169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23c2a76652b_0_169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588" name="Google Shape;588;g23c2a76652b_0_169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1e9fe7a76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e9fe7a76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3c2a76652b_0_170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23c2a76652b_0_1700: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594" name="Google Shape;594;g23c2a76652b_0_1700: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3c2a76652b_0_170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23c2a76652b_0_170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600" name="Google Shape;600;g23c2a76652b_0_170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3c2a76652b_0_171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23c2a76652b_0_1710: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606" name="Google Shape;606;g23c2a76652b_0_1710: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3c2a76652b_0_171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g23c2a76652b_0_171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612" name="Google Shape;612;g23c2a76652b_0_171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3c2a76652b_0_1753: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g23c2a76652b_0_1753: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618" name="Google Shape;618;g23c2a76652b_0_1753: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3c2a76652b_0_1793: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g23c2a76652b_0_1793: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Data cleaning is a key step to preprocess the data.</a:t>
            </a:r>
            <a:endParaRPr/>
          </a:p>
          <a:p>
            <a:pPr indent="-330200" lvl="0" marL="330200" rtl="0" algn="l">
              <a:spcBef>
                <a:spcPts val="500"/>
              </a:spcBef>
              <a:spcAft>
                <a:spcPts val="0"/>
              </a:spcAft>
              <a:buClr>
                <a:schemeClr val="dk1"/>
              </a:buClr>
              <a:buSzPts val="1800"/>
              <a:buFont typeface="Arial"/>
              <a:buChar char="•"/>
            </a:pPr>
            <a:r>
              <a:rPr lang="en"/>
              <a:t>Missing values is a common feature of data collected </a:t>
            </a:r>
            <a:r>
              <a:rPr b="0" i="0" lang="en" sz="1800" u="none" strike="noStrike">
                <a:solidFill>
                  <a:schemeClr val="dk1"/>
                </a:solidFill>
                <a:latin typeface="Arial"/>
                <a:ea typeface="Arial"/>
                <a:cs typeface="Arial"/>
                <a:sym typeface="Arial"/>
              </a:rPr>
              <a:t>in almost all research and can have a significant effect on the conclusions that can be drawn from the </a:t>
            </a:r>
            <a:r>
              <a:rPr b="1" i="0" lang="en" sz="1800" u="none" strike="noStrike">
                <a:solidFill>
                  <a:schemeClr val="dk1"/>
                </a:solidFill>
                <a:latin typeface="Arial"/>
                <a:ea typeface="Arial"/>
                <a:cs typeface="Arial"/>
                <a:sym typeface="Arial"/>
              </a:rPr>
              <a:t>data</a:t>
            </a:r>
            <a:r>
              <a:rPr lang="en"/>
              <a:t>. It refers to t</a:t>
            </a:r>
            <a:r>
              <a:rPr b="0" i="0" lang="en" sz="1800" u="none" strike="noStrike">
                <a:solidFill>
                  <a:schemeClr val="dk1"/>
                </a:solidFill>
                <a:latin typeface="Arial"/>
                <a:ea typeface="Arial"/>
                <a:cs typeface="Arial"/>
                <a:sym typeface="Arial"/>
              </a:rPr>
              <a:t>he </a:t>
            </a:r>
            <a:r>
              <a:rPr b="1" i="0" lang="en" sz="1800" u="none" strike="noStrike">
                <a:solidFill>
                  <a:schemeClr val="dk1"/>
                </a:solidFill>
                <a:latin typeface="Arial"/>
                <a:ea typeface="Arial"/>
                <a:cs typeface="Arial"/>
                <a:sym typeface="Arial"/>
              </a:rPr>
              <a:t>data value</a:t>
            </a:r>
            <a:r>
              <a:rPr b="0" i="0" lang="en" sz="1800" u="none" strike="noStrike">
                <a:solidFill>
                  <a:schemeClr val="dk1"/>
                </a:solidFill>
                <a:latin typeface="Arial"/>
                <a:ea typeface="Arial"/>
                <a:cs typeface="Arial"/>
                <a:sym typeface="Arial"/>
              </a:rPr>
              <a:t> that is not stored for a variable in the observation of interest. </a:t>
            </a:r>
            <a:endParaRPr/>
          </a:p>
          <a:p>
            <a:pPr indent="-330200" lvl="0" marL="330200" rtl="0" algn="l">
              <a:spcBef>
                <a:spcPts val="500"/>
              </a:spcBef>
              <a:spcAft>
                <a:spcPts val="0"/>
              </a:spcAft>
              <a:buClr>
                <a:schemeClr val="dk1"/>
              </a:buClr>
              <a:buSzPts val="1800"/>
              <a:buFont typeface="Arial"/>
              <a:buChar char="•"/>
            </a:pPr>
            <a:r>
              <a:rPr b="0" i="0" lang="en" sz="1800" u="none" strike="noStrike">
                <a:solidFill>
                  <a:schemeClr val="dk1"/>
                </a:solidFill>
                <a:latin typeface="Arial"/>
                <a:ea typeface="Arial"/>
                <a:cs typeface="Arial"/>
                <a:sym typeface="Arial"/>
              </a:rPr>
              <a:t>In addition, data noise cannot be avoided in most of cases of data analytics. This refers to a large amount of additional meaningless information. </a:t>
            </a:r>
            <a:r>
              <a:rPr b="1" i="0" lang="en" sz="1800" u="none" strike="noStrike">
                <a:solidFill>
                  <a:schemeClr val="dk1"/>
                </a:solidFill>
                <a:latin typeface="Arial"/>
                <a:ea typeface="Arial"/>
                <a:cs typeface="Arial"/>
                <a:sym typeface="Arial"/>
              </a:rPr>
              <a:t>Random noise</a:t>
            </a:r>
            <a:r>
              <a:rPr b="0" i="0" lang="en" sz="1800" u="none" strike="noStrike">
                <a:solidFill>
                  <a:schemeClr val="dk1"/>
                </a:solidFill>
                <a:latin typeface="Arial"/>
                <a:ea typeface="Arial"/>
                <a:cs typeface="Arial"/>
                <a:sym typeface="Arial"/>
              </a:rPr>
              <a:t> is often a large component of the noise in data.</a:t>
            </a:r>
            <a:endParaRPr/>
          </a:p>
        </p:txBody>
      </p:sp>
      <p:sp>
        <p:nvSpPr>
          <p:cNvPr id="626" name="Google Shape;626;g23c2a76652b_0_1793: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3c2a76652b_0_1803: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23c2a76652b_0_1803: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lnSpc>
                <a:spcPct val="90000"/>
              </a:lnSpc>
              <a:spcBef>
                <a:spcPts val="0"/>
              </a:spcBef>
              <a:spcAft>
                <a:spcPts val="0"/>
              </a:spcAft>
              <a:buClr>
                <a:schemeClr val="dk1"/>
              </a:buClr>
              <a:buSzPts val="1800"/>
              <a:buFont typeface="Arial"/>
              <a:buChar char="•"/>
            </a:pPr>
            <a:r>
              <a:rPr lang="en"/>
              <a:t>Obviously, it is imperative to deal with missing values for the following reasons.</a:t>
            </a:r>
            <a:endParaRPr/>
          </a:p>
          <a:p>
            <a:pPr indent="-330200" lvl="1" marL="1079500" rtl="0" algn="l">
              <a:lnSpc>
                <a:spcPct val="90000"/>
              </a:lnSpc>
              <a:spcBef>
                <a:spcPts val="500"/>
              </a:spcBef>
              <a:spcAft>
                <a:spcPts val="0"/>
              </a:spcAft>
              <a:buClr>
                <a:schemeClr val="dk1"/>
              </a:buClr>
              <a:buSzPts val="1800"/>
              <a:buFont typeface="Courier New"/>
              <a:buChar char="o"/>
            </a:pPr>
            <a:r>
              <a:rPr lang="en"/>
              <a:t>Missing values are generated by collection errors or missing observations, which is difficult to avoid.</a:t>
            </a:r>
            <a:endParaRPr/>
          </a:p>
          <a:p>
            <a:pPr indent="-330200" lvl="1" marL="1079500" rtl="0" algn="l">
              <a:lnSpc>
                <a:spcPct val="90000"/>
              </a:lnSpc>
              <a:spcBef>
                <a:spcPts val="500"/>
              </a:spcBef>
              <a:spcAft>
                <a:spcPts val="0"/>
              </a:spcAft>
              <a:buClr>
                <a:schemeClr val="dk1"/>
              </a:buClr>
              <a:buSzPts val="1800"/>
              <a:buFont typeface="Courier New"/>
              <a:buChar char="o"/>
            </a:pPr>
            <a:r>
              <a:rPr lang="en"/>
              <a:t>Missing values are the most common problem in data analytics.</a:t>
            </a:r>
            <a:endParaRPr/>
          </a:p>
          <a:p>
            <a:pPr indent="-330200" lvl="1" marL="1079500" rtl="0" algn="l">
              <a:lnSpc>
                <a:spcPct val="90000"/>
              </a:lnSpc>
              <a:spcBef>
                <a:spcPts val="500"/>
              </a:spcBef>
              <a:spcAft>
                <a:spcPts val="0"/>
              </a:spcAft>
              <a:buClr>
                <a:schemeClr val="dk1"/>
              </a:buClr>
              <a:buSzPts val="1800"/>
              <a:buFont typeface="Courier New"/>
              <a:buChar char="o"/>
            </a:pPr>
            <a:r>
              <a:rPr lang="en"/>
              <a:t>When missing values come out, certain model performance is decreased since missing values will lead to model bias. </a:t>
            </a:r>
            <a:endParaRPr/>
          </a:p>
          <a:p>
            <a:pPr indent="-330200" lvl="1" marL="1079500" rtl="0" algn="l">
              <a:lnSpc>
                <a:spcPct val="90000"/>
              </a:lnSpc>
              <a:spcBef>
                <a:spcPts val="500"/>
              </a:spcBef>
              <a:spcAft>
                <a:spcPts val="0"/>
              </a:spcAft>
              <a:buClr>
                <a:schemeClr val="dk1"/>
              </a:buClr>
              <a:buSzPts val="1800"/>
              <a:buFont typeface="Courier New"/>
              <a:buChar char="o"/>
            </a:pPr>
            <a:r>
              <a:rPr lang="en"/>
              <a:t>Even for models that can handle missing values, they might be sensitive to it. Moreover, the model performance will be reduced with the increment of missing values such as data analytics on streaming data.</a:t>
            </a:r>
            <a:endParaRPr/>
          </a:p>
          <a:p>
            <a:pPr indent="-215900" lvl="1" marL="1079500" rtl="0" algn="l">
              <a:lnSpc>
                <a:spcPct val="90000"/>
              </a:lnSpc>
              <a:spcBef>
                <a:spcPts val="500"/>
              </a:spcBef>
              <a:spcAft>
                <a:spcPts val="0"/>
              </a:spcAft>
              <a:buClr>
                <a:schemeClr val="dk1"/>
              </a:buClr>
              <a:buSzPts val="1800"/>
              <a:buFont typeface="Courier New"/>
              <a:buNone/>
            </a:pPr>
            <a:r>
              <a:t/>
            </a:r>
            <a:endParaRPr/>
          </a:p>
          <a:p>
            <a:pPr indent="-215900" lvl="1" marL="1079500" rtl="0" algn="l">
              <a:lnSpc>
                <a:spcPct val="90000"/>
              </a:lnSpc>
              <a:spcBef>
                <a:spcPts val="500"/>
              </a:spcBef>
              <a:spcAft>
                <a:spcPts val="0"/>
              </a:spcAft>
              <a:buClr>
                <a:schemeClr val="dk1"/>
              </a:buClr>
              <a:buSzPts val="1800"/>
              <a:buFont typeface="Courier New"/>
              <a:buNone/>
            </a:pPr>
            <a:r>
              <a:t/>
            </a:r>
            <a:endParaRPr/>
          </a:p>
        </p:txBody>
      </p:sp>
      <p:sp>
        <p:nvSpPr>
          <p:cNvPr id="636" name="Google Shape;636;g23c2a76652b_0_1803: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3c2a76652b_0_181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23c2a76652b_0_1810: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marR="0" rtl="0" algn="l">
              <a:lnSpc>
                <a:spcPct val="100000"/>
              </a:lnSpc>
              <a:spcBef>
                <a:spcPts val="0"/>
              </a:spcBef>
              <a:spcAft>
                <a:spcPts val="0"/>
              </a:spcAft>
              <a:buClr>
                <a:schemeClr val="dk1"/>
              </a:buClr>
              <a:buSzPts val="1800"/>
              <a:buFont typeface="Arial"/>
              <a:buChar char="•"/>
            </a:pPr>
            <a:r>
              <a:rPr lang="en"/>
              <a:t>Typically, we can process missing values with methods including Deletion, Dummy substitution, Mean substitution, Frequent substitution, and Regression substitution.</a:t>
            </a:r>
            <a:endParaRPr/>
          </a:p>
          <a:p>
            <a:pPr indent="-330200" lvl="0" marL="330200" marR="0" rtl="0" algn="l">
              <a:lnSpc>
                <a:spcPct val="100000"/>
              </a:lnSpc>
              <a:spcBef>
                <a:spcPts val="500"/>
              </a:spcBef>
              <a:spcAft>
                <a:spcPts val="0"/>
              </a:spcAft>
              <a:buClr>
                <a:schemeClr val="dk1"/>
              </a:buClr>
              <a:buSzPts val="1800"/>
              <a:buFont typeface="Arial"/>
              <a:buChar char="•"/>
            </a:pPr>
            <a:r>
              <a:rPr lang="en"/>
              <a:t>We will introduce these methods.</a:t>
            </a:r>
            <a:endParaRPr/>
          </a:p>
          <a:p>
            <a:pPr indent="-330200" lvl="0" marL="330200" marR="0" rtl="0" algn="l">
              <a:lnSpc>
                <a:spcPct val="100000"/>
              </a:lnSpc>
              <a:spcBef>
                <a:spcPts val="500"/>
              </a:spcBef>
              <a:spcAft>
                <a:spcPts val="0"/>
              </a:spcAft>
              <a:buClr>
                <a:schemeClr val="dk1"/>
              </a:buClr>
              <a:buSzPts val="1800"/>
              <a:buFont typeface="Arial"/>
              <a:buChar char="•"/>
            </a:pPr>
            <a:r>
              <a:rPr lang="en"/>
              <a:t>Before that, you can observe various cases of missing values from these figures.</a:t>
            </a:r>
            <a:endParaRPr/>
          </a:p>
          <a:p>
            <a:pPr indent="-215900" lvl="0" marL="330200" marR="0" rtl="0" algn="l">
              <a:lnSpc>
                <a:spcPct val="100000"/>
              </a:lnSpc>
              <a:spcBef>
                <a:spcPts val="500"/>
              </a:spcBef>
              <a:spcAft>
                <a:spcPts val="0"/>
              </a:spcAft>
              <a:buClr>
                <a:schemeClr val="dk1"/>
              </a:buClr>
              <a:buSzPts val="1800"/>
              <a:buFont typeface="Arial"/>
              <a:buNone/>
            </a:pPr>
            <a:r>
              <a:t/>
            </a:r>
            <a:endParaRPr/>
          </a:p>
        </p:txBody>
      </p:sp>
      <p:sp>
        <p:nvSpPr>
          <p:cNvPr id="643" name="Google Shape;643;g23c2a76652b_0_1810: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c2a76652b_0_1819: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3c2a76652b_0_181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As shown in this figure, we can delete the rows with most of missing elements. </a:t>
            </a:r>
            <a:endParaRPr/>
          </a:p>
          <a:p>
            <a:pPr indent="-330200" lvl="0" marL="330200" rtl="0" algn="l">
              <a:spcBef>
                <a:spcPts val="500"/>
              </a:spcBef>
              <a:spcAft>
                <a:spcPts val="0"/>
              </a:spcAft>
              <a:buClr>
                <a:schemeClr val="dk1"/>
              </a:buClr>
              <a:buSzPts val="1800"/>
              <a:buFont typeface="Arial"/>
              <a:buChar char="•"/>
            </a:pPr>
            <a:r>
              <a:rPr lang="en"/>
              <a:t>Generally, we can set a threshold for the ratio between # of missing elements/ # of elements for a certain row to implement deletion.</a:t>
            </a:r>
            <a:endParaRPr/>
          </a:p>
        </p:txBody>
      </p:sp>
      <p:sp>
        <p:nvSpPr>
          <p:cNvPr id="653" name="Google Shape;653;g23c2a76652b_0_181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3c2a76652b_0_1829: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23c2a76652b_0_182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For the categorical attributes/features, we could use “UNKNOWN” to replace missing values.</a:t>
            </a:r>
            <a:endParaRPr/>
          </a:p>
          <a:p>
            <a:pPr indent="-330200" lvl="0" marL="330200" rtl="0" algn="l">
              <a:spcBef>
                <a:spcPts val="500"/>
              </a:spcBef>
              <a:spcAft>
                <a:spcPts val="0"/>
              </a:spcAft>
              <a:buClr>
                <a:schemeClr val="dk1"/>
              </a:buClr>
              <a:buSzPts val="1800"/>
              <a:buFont typeface="Arial"/>
              <a:buChar char="•"/>
            </a:pPr>
            <a:r>
              <a:rPr lang="en"/>
              <a:t>In other words, we introduce additional attribute values, which will not significantly affect model performance if missing values don’t dominate these attributes.</a:t>
            </a:r>
            <a:endParaRPr/>
          </a:p>
        </p:txBody>
      </p:sp>
      <p:sp>
        <p:nvSpPr>
          <p:cNvPr id="664" name="Google Shape;664;g23c2a76652b_0_182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e9fe7a76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e9fe7a76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3c2a76652b_0_1846: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g23c2a76652b_0_1846: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In addition, we could use </a:t>
            </a:r>
            <a:r>
              <a:rPr lang="en">
                <a:solidFill>
                  <a:srgbClr val="000000"/>
                </a:solidFill>
              </a:rPr>
              <a:t>the most frequent attribute value to replace the missing values for the categorical attributes.</a:t>
            </a:r>
            <a:endParaRPr/>
          </a:p>
          <a:p>
            <a:pPr indent="-330200" lvl="0" marL="330200" rtl="0" algn="l">
              <a:spcBef>
                <a:spcPts val="500"/>
              </a:spcBef>
              <a:spcAft>
                <a:spcPts val="0"/>
              </a:spcAft>
              <a:buClr>
                <a:srgbClr val="000000"/>
              </a:buClr>
              <a:buSzPts val="1800"/>
              <a:buFont typeface="Arial"/>
              <a:buChar char="•"/>
            </a:pPr>
            <a:r>
              <a:rPr lang="en">
                <a:solidFill>
                  <a:srgbClr val="000000"/>
                </a:solidFill>
              </a:rPr>
              <a:t>For example, missing values of the attribute “entree” can be filled out with most frequent item “chicken”.</a:t>
            </a:r>
            <a:endParaRPr/>
          </a:p>
        </p:txBody>
      </p:sp>
      <p:sp>
        <p:nvSpPr>
          <p:cNvPr id="682" name="Google Shape;682;g23c2a76652b_0_1846: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c2a76652b_0_1864: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23c2a76652b_0_186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For continuous attributes, we could use mean of attribute values to replace the missing values.</a:t>
            </a:r>
            <a:endParaRPr/>
          </a:p>
          <a:p>
            <a:pPr indent="-330200" lvl="0" marL="330200" rtl="0" algn="l">
              <a:spcBef>
                <a:spcPts val="500"/>
              </a:spcBef>
              <a:spcAft>
                <a:spcPts val="0"/>
              </a:spcAft>
              <a:buClr>
                <a:schemeClr val="dk1"/>
              </a:buClr>
              <a:buSzPts val="1800"/>
              <a:buFont typeface="Arial"/>
              <a:buChar char="•"/>
            </a:pPr>
            <a:r>
              <a:rPr lang="en"/>
              <a:t>Take the attribute “Age” as an example, we use the mean value 48 to replace the missing values for this attribute.</a:t>
            </a:r>
            <a:endParaRPr/>
          </a:p>
        </p:txBody>
      </p:sp>
      <p:sp>
        <p:nvSpPr>
          <p:cNvPr id="701" name="Google Shape;701;g23c2a76652b_0_1864: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3c2a76652b_0_1882: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g23c2a76652b_0_1882: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Moreover, we can employ regression methods such as ARIMA to estimate the missing values if we have attributes with time-series features. </a:t>
            </a:r>
            <a:endParaRPr/>
          </a:p>
        </p:txBody>
      </p:sp>
      <p:sp>
        <p:nvSpPr>
          <p:cNvPr id="720" name="Google Shape;720;g23c2a76652b_0_1882: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3c2a76652b_0_190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g23c2a76652b_0_190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lnSpc>
                <a:spcPct val="90000"/>
              </a:lnSpc>
              <a:spcBef>
                <a:spcPts val="0"/>
              </a:spcBef>
              <a:spcAft>
                <a:spcPts val="0"/>
              </a:spcAft>
              <a:buClr>
                <a:schemeClr val="dk1"/>
              </a:buClr>
              <a:buSzPts val="1800"/>
              <a:buFont typeface="Arial"/>
              <a:buChar char="•"/>
            </a:pPr>
            <a:r>
              <a:rPr lang="en"/>
              <a:t>In addition to missing values, outliers are another challenge to data processing.</a:t>
            </a:r>
            <a:endParaRPr/>
          </a:p>
          <a:p>
            <a:pPr indent="-330200" lvl="0" marL="330200" rtl="0" algn="l">
              <a:lnSpc>
                <a:spcPct val="90000"/>
              </a:lnSpc>
              <a:spcBef>
                <a:spcPts val="500"/>
              </a:spcBef>
              <a:spcAft>
                <a:spcPts val="0"/>
              </a:spcAft>
              <a:buClr>
                <a:schemeClr val="dk1"/>
              </a:buClr>
              <a:buSzPts val="1800"/>
              <a:buFont typeface="Arial"/>
              <a:buChar char="•"/>
            </a:pPr>
            <a:r>
              <a:rPr lang="en"/>
              <a:t>Outliers can be very common in multidimensional data such as high-dimensional data.</a:t>
            </a:r>
            <a:endParaRPr/>
          </a:p>
          <a:p>
            <a:pPr indent="-330200" lvl="0" marL="330200" rtl="0" algn="l">
              <a:lnSpc>
                <a:spcPct val="90000"/>
              </a:lnSpc>
              <a:spcBef>
                <a:spcPts val="500"/>
              </a:spcBef>
              <a:spcAft>
                <a:spcPts val="0"/>
              </a:spcAft>
              <a:buClr>
                <a:schemeClr val="dk1"/>
              </a:buClr>
              <a:buSzPts val="1800"/>
              <a:buFont typeface="Arial"/>
              <a:buChar char="•"/>
            </a:pPr>
            <a:r>
              <a:rPr lang="en"/>
              <a:t>Outliers would distort the models, which will decrease model performance significantly. For example, outliers will reduce the clustering performance with KMEANS clustering methods.</a:t>
            </a:r>
            <a:endParaRPr/>
          </a:p>
          <a:p>
            <a:pPr indent="-330200" lvl="0" marL="330200" rtl="0" algn="l">
              <a:lnSpc>
                <a:spcPct val="90000"/>
              </a:lnSpc>
              <a:spcBef>
                <a:spcPts val="500"/>
              </a:spcBef>
              <a:spcAft>
                <a:spcPts val="0"/>
              </a:spcAft>
              <a:buClr>
                <a:schemeClr val="dk1"/>
              </a:buClr>
              <a:buSzPts val="1800"/>
              <a:buFont typeface="Arial"/>
              <a:buChar char="•"/>
            </a:pPr>
            <a:r>
              <a:rPr lang="en"/>
              <a:t>Some models such as  KMEANS clustering methods are sensitive to outliers.</a:t>
            </a:r>
            <a:endParaRPr/>
          </a:p>
          <a:p>
            <a:pPr indent="-330200" lvl="0" marL="330200" rtl="0" algn="l">
              <a:lnSpc>
                <a:spcPct val="90000"/>
              </a:lnSpc>
              <a:spcBef>
                <a:spcPts val="500"/>
              </a:spcBef>
              <a:spcAft>
                <a:spcPts val="0"/>
              </a:spcAft>
              <a:buClr>
                <a:schemeClr val="dk1"/>
              </a:buClr>
              <a:buSzPts val="1800"/>
              <a:buFont typeface="Arial"/>
              <a:buChar char="•"/>
            </a:pPr>
            <a:r>
              <a:rPr lang="en"/>
              <a:t>Sometimes outliers are the interesting data points. For example, streaming data will introduce challenge on judging outliers since some “outliers” will be a clue for detecting concept drift. </a:t>
            </a:r>
            <a:endParaRPr/>
          </a:p>
          <a:p>
            <a:pPr indent="-215900" lvl="0" marL="330200" rtl="0" algn="l">
              <a:lnSpc>
                <a:spcPct val="90000"/>
              </a:lnSpc>
              <a:spcBef>
                <a:spcPts val="500"/>
              </a:spcBef>
              <a:spcAft>
                <a:spcPts val="0"/>
              </a:spcAft>
              <a:buClr>
                <a:schemeClr val="dk1"/>
              </a:buClr>
              <a:buSzPts val="1800"/>
              <a:buFont typeface="Arial"/>
              <a:buNone/>
            </a:pPr>
            <a:r>
              <a:t/>
            </a:r>
            <a:endParaRPr/>
          </a:p>
          <a:p>
            <a:pPr indent="-215900" lvl="0" marL="330200" rtl="0" algn="l">
              <a:lnSpc>
                <a:spcPct val="90000"/>
              </a:lnSpc>
              <a:spcBef>
                <a:spcPts val="500"/>
              </a:spcBef>
              <a:spcAft>
                <a:spcPts val="0"/>
              </a:spcAft>
              <a:buClr>
                <a:schemeClr val="dk1"/>
              </a:buClr>
              <a:buSzPts val="1800"/>
              <a:buFont typeface="Arial"/>
              <a:buNone/>
            </a:pPr>
            <a:r>
              <a:t/>
            </a:r>
            <a:endParaRPr/>
          </a:p>
        </p:txBody>
      </p:sp>
      <p:sp>
        <p:nvSpPr>
          <p:cNvPr id="740" name="Google Shape;740;g23c2a76652b_0_190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3c2a76652b_0_191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g23c2a76652b_0_1910: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For example, credit card fraud detection alerts purchases that fall outside a customer’s usual purchase patterns.</a:t>
            </a:r>
            <a:endParaRPr/>
          </a:p>
        </p:txBody>
      </p:sp>
      <p:sp>
        <p:nvSpPr>
          <p:cNvPr id="749" name="Google Shape;749;g23c2a76652b_0_1910: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3c2a76652b_0_1919: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g23c2a76652b_0_191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Some tools will help detect outliers such as scatter plot and box plot.</a:t>
            </a:r>
            <a:endParaRPr/>
          </a:p>
        </p:txBody>
      </p:sp>
      <p:sp>
        <p:nvSpPr>
          <p:cNvPr id="758" name="Google Shape;758;g23c2a76652b_0_191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3c2a76652b_0_192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23c2a76652b_0_192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Additionally, we can process outliers with methods such as trimming and replacement if the outliers can be recognized accurately.</a:t>
            </a:r>
            <a:endParaRPr/>
          </a:p>
        </p:txBody>
      </p:sp>
      <p:sp>
        <p:nvSpPr>
          <p:cNvPr id="768" name="Google Shape;768;g23c2a76652b_0_1928: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3c2a76652b_0_193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g23c2a76652b_0_193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6550" lvl="0" marL="330200" rtl="0" algn="l">
              <a:lnSpc>
                <a:spcPct val="90000"/>
              </a:lnSpc>
              <a:spcBef>
                <a:spcPts val="0"/>
              </a:spcBef>
              <a:spcAft>
                <a:spcPts val="0"/>
              </a:spcAft>
              <a:buClr>
                <a:schemeClr val="dk1"/>
              </a:buClr>
              <a:buSzPts val="1700"/>
              <a:buFont typeface="Arial"/>
              <a:buChar char="•"/>
            </a:pPr>
            <a:r>
              <a:rPr b="0" i="0" lang="en" sz="1700" u="none" strike="noStrike">
                <a:solidFill>
                  <a:schemeClr val="dk1"/>
                </a:solidFill>
                <a:latin typeface="Arial"/>
                <a:ea typeface="Arial"/>
                <a:cs typeface="Arial"/>
                <a:sym typeface="Arial"/>
              </a:rPr>
              <a:t>Data normalization is a process in which data attributes within a data model are organized to increase the cohesion of entity types. </a:t>
            </a:r>
            <a:endParaRPr/>
          </a:p>
          <a:p>
            <a:pPr indent="-336550" lvl="0" marL="330200" rtl="0" algn="l">
              <a:lnSpc>
                <a:spcPct val="90000"/>
              </a:lnSpc>
              <a:spcBef>
                <a:spcPts val="500"/>
              </a:spcBef>
              <a:spcAft>
                <a:spcPts val="0"/>
              </a:spcAft>
              <a:buClr>
                <a:schemeClr val="dk1"/>
              </a:buClr>
              <a:buSzPts val="1700"/>
              <a:buFont typeface="Arial"/>
              <a:buChar char="•"/>
            </a:pPr>
            <a:r>
              <a:rPr b="0" i="0" lang="en" sz="1700" u="none" strike="noStrike">
                <a:solidFill>
                  <a:schemeClr val="dk1"/>
                </a:solidFill>
                <a:latin typeface="Arial"/>
                <a:ea typeface="Arial"/>
                <a:cs typeface="Arial"/>
                <a:sym typeface="Arial"/>
              </a:rPr>
              <a:t>In other words, the goal of data normalization is to reduce and even eliminate data redundancy.</a:t>
            </a:r>
            <a:endParaRPr/>
          </a:p>
          <a:p>
            <a:pPr indent="-336550" lvl="0" marL="330200" rtl="0" algn="l">
              <a:lnSpc>
                <a:spcPct val="90000"/>
              </a:lnSpc>
              <a:spcBef>
                <a:spcPts val="500"/>
              </a:spcBef>
              <a:spcAft>
                <a:spcPts val="0"/>
              </a:spcAft>
              <a:buClr>
                <a:schemeClr val="dk1"/>
              </a:buClr>
              <a:buSzPts val="1700"/>
              <a:buFont typeface="Arial"/>
              <a:buChar char="•"/>
            </a:pPr>
            <a:r>
              <a:rPr lang="en" sz="1700"/>
              <a:t>There are two primary advantages of having a highly normalized data schema:</a:t>
            </a:r>
            <a:endParaRPr/>
          </a:p>
          <a:p>
            <a:pPr indent="-336550" lvl="1" marL="1079500" rtl="0" algn="l">
              <a:lnSpc>
                <a:spcPct val="90000"/>
              </a:lnSpc>
              <a:spcBef>
                <a:spcPts val="500"/>
              </a:spcBef>
              <a:spcAft>
                <a:spcPts val="0"/>
              </a:spcAft>
              <a:buClr>
                <a:schemeClr val="dk1"/>
              </a:buClr>
              <a:buSzPts val="1700"/>
              <a:buFont typeface="Courier New"/>
              <a:buChar char="o"/>
            </a:pPr>
            <a:r>
              <a:rPr b="1" lang="en" sz="1700"/>
              <a:t>Increased consistency</a:t>
            </a:r>
            <a:r>
              <a:rPr lang="en" sz="1700"/>
              <a:t>. Information is stored in one place and one place only, reducing the possibility of inconsistent data. </a:t>
            </a:r>
            <a:endParaRPr/>
          </a:p>
          <a:p>
            <a:pPr indent="-336550" lvl="1" marL="1079500" rtl="0" algn="l">
              <a:lnSpc>
                <a:spcPct val="90000"/>
              </a:lnSpc>
              <a:spcBef>
                <a:spcPts val="500"/>
              </a:spcBef>
              <a:spcAft>
                <a:spcPts val="0"/>
              </a:spcAft>
              <a:buClr>
                <a:schemeClr val="dk1"/>
              </a:buClr>
              <a:buSzPts val="1700"/>
              <a:buFont typeface="Courier New"/>
              <a:buChar char="o"/>
            </a:pPr>
            <a:r>
              <a:rPr b="1" lang="en" sz="1700"/>
              <a:t>Easier object-to-data mapping. </a:t>
            </a:r>
            <a:r>
              <a:rPr lang="en" sz="1700"/>
              <a:t>Highly-normalized data schemas in general are closer conceptually to object-oriented schemas because the object-oriented goals of promoting high cohesion and loose coupling between classes results in similar solutions (at least from a data point of view).</a:t>
            </a:r>
            <a:endParaRPr/>
          </a:p>
          <a:p>
            <a:pPr indent="-228600" lvl="0" marL="330200" rtl="0" algn="l">
              <a:lnSpc>
                <a:spcPct val="90000"/>
              </a:lnSpc>
              <a:spcBef>
                <a:spcPts val="500"/>
              </a:spcBef>
              <a:spcAft>
                <a:spcPts val="0"/>
              </a:spcAft>
              <a:buClr>
                <a:schemeClr val="dk1"/>
              </a:buClr>
              <a:buSzPts val="1700"/>
              <a:buFont typeface="Arial"/>
              <a:buNone/>
            </a:pPr>
            <a:r>
              <a:t/>
            </a:r>
            <a:endParaRPr sz="1700"/>
          </a:p>
        </p:txBody>
      </p:sp>
      <p:sp>
        <p:nvSpPr>
          <p:cNvPr id="778" name="Google Shape;778;g23c2a76652b_0_1938: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3c2a76652b_0_1946: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g23c2a76652b_0_1946: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Downsampling is the process of reducing the sampling rate of a signal, which is </a:t>
            </a:r>
            <a:r>
              <a:rPr b="0" i="0" lang="en" sz="1800" u="none" strike="noStrike">
                <a:solidFill>
                  <a:schemeClr val="dk1"/>
                </a:solidFill>
                <a:latin typeface="Arial"/>
                <a:ea typeface="Arial"/>
                <a:cs typeface="Arial"/>
                <a:sym typeface="Arial"/>
              </a:rPr>
              <a:t>an effective way to handle imbalanced </a:t>
            </a:r>
            <a:r>
              <a:rPr b="1" i="0" lang="en" sz="1800" u="none" strike="noStrike">
                <a:solidFill>
                  <a:schemeClr val="dk1"/>
                </a:solidFill>
                <a:latin typeface="Arial"/>
                <a:ea typeface="Arial"/>
                <a:cs typeface="Arial"/>
                <a:sym typeface="Arial"/>
              </a:rPr>
              <a:t>data.</a:t>
            </a:r>
            <a:endParaRPr/>
          </a:p>
          <a:p>
            <a:pPr indent="-215900" lvl="0" marL="330200" rtl="0" algn="l">
              <a:spcBef>
                <a:spcPts val="500"/>
              </a:spcBef>
              <a:spcAft>
                <a:spcPts val="0"/>
              </a:spcAft>
              <a:buClr>
                <a:schemeClr val="dk1"/>
              </a:buClr>
              <a:buSzPts val="1800"/>
              <a:buFont typeface="Arial"/>
              <a:buNone/>
            </a:pPr>
            <a:r>
              <a:t/>
            </a:r>
            <a:endParaRPr/>
          </a:p>
        </p:txBody>
      </p:sp>
      <p:sp>
        <p:nvSpPr>
          <p:cNvPr id="786" name="Google Shape;786;g23c2a76652b_0_1946: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3c2a76652b_0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23c2a76652b_0_201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1e9fe7a76b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1e9fe7a76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3c2a76652b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23c2a76652b_0_201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1e9fe7a76b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1e9fe7a76b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3c2a7665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3c2a7665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https://www.youtube.com/watch?v=bzNch-dBCN8</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3c2a76652b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3c2a76652b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342900" rtl="0" algn="l">
              <a:spcBef>
                <a:spcPts val="0"/>
              </a:spcBef>
              <a:spcAft>
                <a:spcPts val="0"/>
              </a:spcAft>
              <a:buClr>
                <a:schemeClr val="dk1"/>
              </a:buClr>
              <a:buSzPts val="1800"/>
              <a:buChar char="•"/>
            </a:pPr>
            <a:r>
              <a:rPr lang="en" sz="1833">
                <a:solidFill>
                  <a:schemeClr val="dk1"/>
                </a:solidFill>
              </a:rPr>
              <a:t>Data will contain many attributes/features.</a:t>
            </a:r>
            <a:endParaRPr sz="1833">
              <a:solidFill>
                <a:schemeClr val="dk1"/>
              </a:solidFill>
            </a:endParaRPr>
          </a:p>
          <a:p>
            <a:pPr indent="-342900" lvl="0" marL="342900" rtl="0" algn="l">
              <a:spcBef>
                <a:spcPts val="540"/>
              </a:spcBef>
              <a:spcAft>
                <a:spcPts val="0"/>
              </a:spcAft>
              <a:buClr>
                <a:schemeClr val="dk1"/>
              </a:buClr>
              <a:buSzPts val="1800"/>
              <a:buChar char="•"/>
            </a:pPr>
            <a:r>
              <a:rPr lang="en" sz="1833">
                <a:solidFill>
                  <a:schemeClr val="dk1"/>
                </a:solidFill>
              </a:rPr>
              <a:t>For face recognition, various features such as shape of nose and distance between eye are useful for building models.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3c2a76652b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3c2a76652b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Feature extraction is to extract features from raw data or even create new features on the raw data.</a:t>
            </a:r>
            <a:endParaRPr/>
          </a:p>
          <a:p>
            <a:pPr indent="0" lvl="0" marL="0" rtl="0" algn="l">
              <a:spcBef>
                <a:spcPts val="0"/>
              </a:spcBef>
              <a:spcAft>
                <a:spcPts val="0"/>
              </a:spcAft>
              <a:buClr>
                <a:schemeClr val="dk1"/>
              </a:buClr>
              <a:buSzPts val="1100"/>
              <a:buFont typeface="Arial"/>
              <a:buNone/>
            </a:pPr>
            <a:r>
              <a:rPr lang="en"/>
              <a:t>Specially, creating new features is a process to generate new variables/features based on existing variables/features. </a:t>
            </a:r>
            <a:endParaRPr/>
          </a:p>
          <a:p>
            <a:pPr indent="0" lvl="0" marL="0" rtl="0" algn="l">
              <a:spcBef>
                <a:spcPts val="0"/>
              </a:spcBef>
              <a:spcAft>
                <a:spcPts val="0"/>
              </a:spcAft>
              <a:buNone/>
            </a:pPr>
            <a:r>
              <a:rPr lang="en"/>
              <a:t>For example, “New Day” and “New Month” are new features created based on feature “Date”</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3c2a76652b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3c2a76652b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However, different sets of features will lead to different performance of data analytics.</a:t>
            </a:r>
            <a:endParaRPr/>
          </a:p>
          <a:p>
            <a:pPr indent="0" lvl="0" marL="0" rtl="0" algn="l">
              <a:spcBef>
                <a:spcPts val="0"/>
              </a:spcBef>
              <a:spcAft>
                <a:spcPts val="0"/>
              </a:spcAft>
              <a:buClr>
                <a:schemeClr val="dk1"/>
              </a:buClr>
              <a:buSzPts val="1100"/>
              <a:buFont typeface="Arial"/>
              <a:buNone/>
            </a:pPr>
            <a:r>
              <a:rPr lang="en"/>
              <a:t>As shown in this figure, more features will enhance model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3c2a76652b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3c2a76652b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However, not all features will be useful regarding feature redundancy and irrelated features.</a:t>
            </a:r>
            <a:endParaRPr/>
          </a:p>
          <a:p>
            <a:pPr indent="0" lvl="0" marL="0" rtl="0" algn="l">
              <a:spcBef>
                <a:spcPts val="0"/>
              </a:spcBef>
              <a:spcAft>
                <a:spcPts val="0"/>
              </a:spcAft>
              <a:buClr>
                <a:schemeClr val="dk1"/>
              </a:buClr>
              <a:buSzPts val="1100"/>
              <a:buFont typeface="Arial"/>
              <a:buNone/>
            </a:pPr>
            <a:r>
              <a:rPr lang="en"/>
              <a:t>Feature engineering is a process that is to represent the features by feature selection or feature reduction for data analytics.</a:t>
            </a:r>
            <a:endParaRPr/>
          </a:p>
          <a:p>
            <a:pPr indent="0" lvl="0" marL="0" rtl="0" algn="l">
              <a:spcBef>
                <a:spcPts val="0"/>
              </a:spcBef>
              <a:spcAft>
                <a:spcPts val="0"/>
              </a:spcAft>
              <a:buClr>
                <a:schemeClr val="dk1"/>
              </a:buClr>
              <a:buSzPts val="1100"/>
              <a:buFont typeface="Arial"/>
              <a:buNone/>
            </a:pPr>
            <a:r>
              <a:rPr lang="en"/>
              <a:t>Therefore, before the data is input to the model, the data needs to be represented with the flow shown in this figure.</a:t>
            </a:r>
            <a:endParaRPr/>
          </a:p>
          <a:p>
            <a:pPr indent="0" lvl="0" marL="0" rtl="0" algn="l">
              <a:spcBef>
                <a:spcPts val="0"/>
              </a:spcBef>
              <a:spcAft>
                <a:spcPts val="0"/>
              </a:spcAft>
              <a:buClr>
                <a:schemeClr val="dk1"/>
              </a:buClr>
              <a:buSzPts val="1100"/>
              <a:buFont typeface="Arial"/>
              <a:buNone/>
            </a:pPr>
            <a:r>
              <a:rPr lang="en"/>
              <a:t>Actually, we need to achieve a trade-off.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3c2a76652b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3c2a76652b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3c2a76652b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3c2a76652b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342900" rtl="0" algn="l">
              <a:spcBef>
                <a:spcPts val="0"/>
              </a:spcBef>
              <a:spcAft>
                <a:spcPts val="0"/>
              </a:spcAft>
              <a:buClr>
                <a:schemeClr val="dk1"/>
              </a:buClr>
              <a:buSzPts val="1800"/>
              <a:buChar char="•"/>
            </a:pPr>
            <a:r>
              <a:rPr lang="en" sz="1833">
                <a:solidFill>
                  <a:schemeClr val="dk1"/>
                </a:solidFill>
              </a:rPr>
              <a:t>Feature selection can help overcome </a:t>
            </a:r>
            <a:r>
              <a:rPr lang="en" sz="2000">
                <a:solidFill>
                  <a:schemeClr val="dk1"/>
                </a:solidFill>
              </a:rPr>
              <a:t>C</a:t>
            </a:r>
            <a:r>
              <a:rPr lang="en" sz="1833">
                <a:solidFill>
                  <a:schemeClr val="dk1"/>
                </a:solidFill>
              </a:rPr>
              <a:t>urse of Dimensionality for data analytics in high-dimensional space.</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3c2a76652b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3c2a76652b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e9fe7a76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1e9fe7a76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3c2a76652b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3c2a76652b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1" marL="330200" rtl="0" algn="l">
              <a:spcBef>
                <a:spcPts val="0"/>
              </a:spcBef>
              <a:spcAft>
                <a:spcPts val="0"/>
              </a:spcAft>
              <a:buClr>
                <a:schemeClr val="dk1"/>
              </a:buClr>
              <a:buSzPts val="1800"/>
              <a:buChar char="•"/>
            </a:pPr>
            <a:r>
              <a:rPr lang="en">
                <a:solidFill>
                  <a:schemeClr val="dk1"/>
                </a:solidFill>
              </a:rPr>
              <a:t>We will focus on Chi squared test and Mutual information in this section.</a:t>
            </a:r>
            <a:endParaRPr>
              <a:solidFill>
                <a:schemeClr val="dk1"/>
              </a:solidFill>
            </a:endParaRPr>
          </a:p>
          <a:p>
            <a:pPr indent="-215900" lvl="1" marL="330200" rtl="0" algn="l">
              <a:spcBef>
                <a:spcPts val="500"/>
              </a:spcBef>
              <a:spcAft>
                <a:spcPts val="0"/>
              </a:spcAft>
              <a:buClr>
                <a:schemeClr val="dk1"/>
              </a:buClr>
              <a:buSzPts val="18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3c2a76652b_0_100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g23c2a76652b_0_100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a:p>
        </p:txBody>
      </p:sp>
      <p:sp>
        <p:nvSpPr>
          <p:cNvPr id="881" name="Google Shape;881;g23c2a76652b_0_1008: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3c2a76652b_0_101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g23c2a76652b_0_101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a:p>
        </p:txBody>
      </p:sp>
      <p:sp>
        <p:nvSpPr>
          <p:cNvPr id="888" name="Google Shape;888;g23c2a76652b_0_101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3c2a76652b_0_1022: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g23c2a76652b_0_1022: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b="0" i="0" lang="en" sz="1800" u="none" strike="noStrike">
                <a:solidFill>
                  <a:schemeClr val="dk1"/>
                </a:solidFill>
                <a:latin typeface="Arial"/>
                <a:ea typeface="Arial"/>
                <a:cs typeface="Arial"/>
                <a:sym typeface="Arial"/>
              </a:rPr>
              <a:t>For each feature, a contingency table is created with m rows and k columns. Each cell (i,j) denotes the number of rows having attribute feature as i and class label as k. Thus each cell in this table denotes the observed frequency. To calculate the expected frequency for each cell, first the proportion of the feature value in the total dataset is calculated and then it is multiplied by the total number of the current class label.</a:t>
            </a:r>
            <a:endParaRPr/>
          </a:p>
          <a:p>
            <a:pPr indent="-330200" lvl="0" marL="330200" rtl="0" algn="l">
              <a:spcBef>
                <a:spcPts val="500"/>
              </a:spcBef>
              <a:spcAft>
                <a:spcPts val="0"/>
              </a:spcAft>
              <a:buClr>
                <a:schemeClr val="dk1"/>
              </a:buClr>
              <a:buSzPts val="1800"/>
              <a:buFont typeface="Arial"/>
              <a:buChar char="•"/>
            </a:pPr>
            <a:r>
              <a:rPr b="0" i="0" lang="en" sz="1800" u="none" strike="noStrike">
                <a:solidFill>
                  <a:schemeClr val="dk1"/>
                </a:solidFill>
                <a:latin typeface="Arial"/>
                <a:ea typeface="Arial"/>
                <a:cs typeface="Arial"/>
                <a:sym typeface="Arial"/>
              </a:rPr>
              <a:t>Here the output variable is the column named “PlayTennis” which determines whether tennis was played on the given day given the weather conditions.</a:t>
            </a:r>
            <a:endParaRPr/>
          </a:p>
        </p:txBody>
      </p:sp>
      <p:sp>
        <p:nvSpPr>
          <p:cNvPr id="895" name="Google Shape;895;g23c2a76652b_0_1022: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3c2a76652b_0_103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g23c2a76652b_0_103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a:p>
        </p:txBody>
      </p:sp>
      <p:sp>
        <p:nvSpPr>
          <p:cNvPr id="904" name="Google Shape;904;g23c2a76652b_0_103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3c2a76652b_0_104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g23c2a76652b_0_104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215900" lvl="0" marL="330200" rtl="0" algn="l">
              <a:spcBef>
                <a:spcPts val="0"/>
              </a:spcBef>
              <a:spcAft>
                <a:spcPts val="0"/>
              </a:spcAft>
              <a:buClr>
                <a:schemeClr val="dk1"/>
              </a:buClr>
              <a:buSzPts val="1800"/>
              <a:buFont typeface="Arial"/>
              <a:buNone/>
            </a:pPr>
            <a:r>
              <a:t/>
            </a:r>
            <a:endParaRPr/>
          </a:p>
        </p:txBody>
      </p:sp>
      <p:sp>
        <p:nvSpPr>
          <p:cNvPr id="914" name="Google Shape;914;g23c2a76652b_0_104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3c2a76652b_0_105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g23c2a76652b_0_105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marR="0" rtl="0" algn="l">
              <a:lnSpc>
                <a:spcPct val="100000"/>
              </a:lnSpc>
              <a:spcBef>
                <a:spcPts val="0"/>
              </a:spcBef>
              <a:spcAft>
                <a:spcPts val="0"/>
              </a:spcAft>
              <a:buClr>
                <a:srgbClr val="000000"/>
              </a:buClr>
              <a:buSzPts val="1800"/>
              <a:buFont typeface="Arial"/>
              <a:buChar char="•"/>
            </a:pPr>
            <a:r>
              <a:rPr b="1" lang="en">
                <a:solidFill>
                  <a:srgbClr val="000000"/>
                </a:solidFill>
              </a:rPr>
              <a:t>Mutual information </a:t>
            </a:r>
            <a:r>
              <a:rPr lang="en">
                <a:solidFill>
                  <a:srgbClr val="000000"/>
                </a:solidFill>
              </a:rPr>
              <a:t>is intimately linked to that of </a:t>
            </a:r>
            <a:r>
              <a:rPr b="1" lang="en">
                <a:solidFill>
                  <a:srgbClr val="000000"/>
                </a:solidFill>
              </a:rPr>
              <a:t>entropy </a:t>
            </a:r>
            <a:r>
              <a:rPr lang="en">
                <a:solidFill>
                  <a:srgbClr val="000000"/>
                </a:solidFill>
              </a:rPr>
              <a:t>of a random variable.</a:t>
            </a:r>
            <a:endParaRPr/>
          </a:p>
          <a:p>
            <a:pPr indent="-330200" lvl="0" marL="330200" marR="0" rtl="0" algn="l">
              <a:lnSpc>
                <a:spcPct val="100000"/>
              </a:lnSpc>
              <a:spcBef>
                <a:spcPts val="500"/>
              </a:spcBef>
              <a:spcAft>
                <a:spcPts val="0"/>
              </a:spcAft>
              <a:buClr>
                <a:schemeClr val="dk1"/>
              </a:buClr>
              <a:buSzPts val="1800"/>
              <a:buFont typeface="Arial"/>
              <a:buChar char="•"/>
            </a:pPr>
            <a:r>
              <a:rPr b="0" i="0" lang="en" sz="1800" u="none" strike="noStrike">
                <a:solidFill>
                  <a:schemeClr val="dk1"/>
                </a:solidFill>
                <a:latin typeface="Arial"/>
                <a:ea typeface="Arial"/>
                <a:cs typeface="Arial"/>
                <a:sym typeface="Arial"/>
              </a:rPr>
              <a:t>Mutual information has been successfully adopted in filter feature-selection methods to assess both the relevancy of a subset of features in predicting the target variable and the redundancy with respect to other variables.</a:t>
            </a:r>
            <a:endParaRPr/>
          </a:p>
          <a:p>
            <a:pPr indent="-330200" lvl="0" marL="330200" marR="0" rtl="0" algn="l">
              <a:lnSpc>
                <a:spcPct val="100000"/>
              </a:lnSpc>
              <a:spcBef>
                <a:spcPts val="500"/>
              </a:spcBef>
              <a:spcAft>
                <a:spcPts val="0"/>
              </a:spcAft>
              <a:buClr>
                <a:schemeClr val="dk1"/>
              </a:buClr>
              <a:buSzPts val="1800"/>
              <a:buFont typeface="Arial"/>
              <a:buChar char="•"/>
            </a:pPr>
            <a:r>
              <a:rPr b="0" i="0" lang="en" sz="1800" u="none" strike="noStrike">
                <a:solidFill>
                  <a:schemeClr val="dk1"/>
                </a:solidFill>
                <a:latin typeface="Arial"/>
                <a:ea typeface="Arial"/>
                <a:cs typeface="Arial"/>
                <a:sym typeface="Arial"/>
              </a:rPr>
              <a:t>Y could be target values while X will be features.</a:t>
            </a:r>
            <a:endParaRPr/>
          </a:p>
          <a:p>
            <a:pPr indent="-330200" lvl="0" marL="330200" marR="0" rtl="0" algn="l">
              <a:lnSpc>
                <a:spcPct val="100000"/>
              </a:lnSpc>
              <a:spcBef>
                <a:spcPts val="500"/>
              </a:spcBef>
              <a:spcAft>
                <a:spcPts val="0"/>
              </a:spcAft>
              <a:buClr>
                <a:schemeClr val="dk1"/>
              </a:buClr>
              <a:buSzPts val="1800"/>
              <a:buFont typeface="Arial"/>
              <a:buChar char="•"/>
            </a:pPr>
            <a:r>
              <a:rPr b="0" i="0" lang="en" sz="1800" u="none" strike="noStrike">
                <a:solidFill>
                  <a:schemeClr val="dk1"/>
                </a:solidFill>
                <a:latin typeface="Arial"/>
                <a:ea typeface="Arial"/>
                <a:cs typeface="Arial"/>
                <a:sym typeface="Arial"/>
              </a:rPr>
              <a:t>The straightforward idea to implement feature selection is to calculate MI values between all features and target values and select features with a predefined threshold.</a:t>
            </a:r>
            <a:endParaRPr>
              <a:solidFill>
                <a:srgbClr val="000000"/>
              </a:solidFill>
            </a:endParaRPr>
          </a:p>
          <a:p>
            <a:pPr indent="-215900" lvl="0" marL="330200" rtl="0" algn="l">
              <a:spcBef>
                <a:spcPts val="500"/>
              </a:spcBef>
              <a:spcAft>
                <a:spcPts val="0"/>
              </a:spcAft>
              <a:buClr>
                <a:schemeClr val="dk1"/>
              </a:buClr>
              <a:buSzPts val="1800"/>
              <a:buFont typeface="Arial"/>
              <a:buNone/>
            </a:pPr>
            <a:r>
              <a:t/>
            </a:r>
            <a:endParaRPr/>
          </a:p>
        </p:txBody>
      </p:sp>
      <p:sp>
        <p:nvSpPr>
          <p:cNvPr id="924" name="Google Shape;924;g23c2a76652b_0_105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3c2a76652b_0_21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g23c2a76652b_0_21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These </a:t>
            </a:r>
            <a:r>
              <a:rPr lang="en">
                <a:solidFill>
                  <a:srgbClr val="000000"/>
                </a:solidFill>
              </a:rPr>
              <a:t>principal components would be </a:t>
            </a:r>
            <a:r>
              <a:rPr lang="en"/>
              <a:t>orthogonal. In other words, they would be independent.</a:t>
            </a:r>
            <a:endParaRPr/>
          </a:p>
          <a:p>
            <a:pPr indent="-330200" lvl="0" marL="330200" marR="0" rtl="0" algn="l">
              <a:lnSpc>
                <a:spcPct val="100000"/>
              </a:lnSpc>
              <a:spcBef>
                <a:spcPts val="500"/>
              </a:spcBef>
              <a:spcAft>
                <a:spcPts val="0"/>
              </a:spcAft>
              <a:buClr>
                <a:schemeClr val="dk1"/>
              </a:buClr>
              <a:buSzPts val="1800"/>
              <a:buFont typeface="Arial"/>
              <a:buChar char="•"/>
            </a:pPr>
            <a:r>
              <a:rPr lang="en"/>
              <a:t>The difference between feature selection and feature reduction is that feature selection is directly to eliminate original features while feature reduction is to map the original high-dimensional feature space to a low-dimensional space, where the dimensions of the low-dimensional space is predefined.</a:t>
            </a:r>
            <a:endParaRPr/>
          </a:p>
          <a:p>
            <a:pPr indent="-215900" lvl="0" marL="330200" rtl="0" algn="l">
              <a:spcBef>
                <a:spcPts val="500"/>
              </a:spcBef>
              <a:spcAft>
                <a:spcPts val="0"/>
              </a:spcAft>
              <a:buClr>
                <a:schemeClr val="dk1"/>
              </a:buClr>
              <a:buSzPts val="1800"/>
              <a:buFont typeface="Arial"/>
              <a:buNone/>
            </a:pPr>
            <a:r>
              <a:t/>
            </a:r>
            <a:endParaRPr/>
          </a:p>
        </p:txBody>
      </p:sp>
      <p:sp>
        <p:nvSpPr>
          <p:cNvPr id="932" name="Google Shape;932;g23c2a76652b_0_21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3c2a76652b_0_21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9" name="Google Shape;939;g23c2a76652b_0_218: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Generally, methods of feature selection can be classified into two categories: linear and non-linear.</a:t>
            </a:r>
            <a:endParaRPr/>
          </a:p>
          <a:p>
            <a:pPr indent="-330200" lvl="0" marL="330200" marR="0" rtl="0" algn="l">
              <a:lnSpc>
                <a:spcPct val="100000"/>
              </a:lnSpc>
              <a:spcBef>
                <a:spcPts val="500"/>
              </a:spcBef>
              <a:spcAft>
                <a:spcPts val="0"/>
              </a:spcAft>
              <a:buClr>
                <a:schemeClr val="dk1"/>
              </a:buClr>
              <a:buSzPts val="1800"/>
              <a:buFont typeface="Arial"/>
              <a:buChar char="•"/>
            </a:pPr>
            <a:r>
              <a:rPr lang="en"/>
              <a:t>The data transformation may be linear, as in principal component analysis (PCA), but many nonlinear dimensionality reduction techniques such as autoencoder also exist.</a:t>
            </a:r>
            <a:endParaRPr/>
          </a:p>
          <a:p>
            <a:pPr indent="-330200" lvl="0" marL="330200" marR="0" rtl="0" algn="l">
              <a:lnSpc>
                <a:spcPct val="100000"/>
              </a:lnSpc>
              <a:spcBef>
                <a:spcPts val="500"/>
              </a:spcBef>
              <a:spcAft>
                <a:spcPts val="0"/>
              </a:spcAft>
              <a:buClr>
                <a:schemeClr val="dk1"/>
              </a:buClr>
              <a:buSzPts val="1800"/>
              <a:buFont typeface="Arial"/>
              <a:buChar char="•"/>
            </a:pPr>
            <a:r>
              <a:rPr lang="en"/>
              <a:t>On the other side, it can be classified into supervised and unsupervised regarding ground truth.</a:t>
            </a:r>
            <a:endParaRPr/>
          </a:p>
        </p:txBody>
      </p:sp>
      <p:sp>
        <p:nvSpPr>
          <p:cNvPr id="940" name="Google Shape;940;g23c2a76652b_0_218: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3c2a76652b_0_2052: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g23c2a76652b_0_2052: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This figure indicates the flow of model-based feature selection.</a:t>
            </a:r>
            <a:endParaRPr/>
          </a:p>
          <a:p>
            <a:pPr indent="-330200" lvl="0" marL="330200" rtl="0" algn="l">
              <a:spcBef>
                <a:spcPts val="500"/>
              </a:spcBef>
              <a:spcAft>
                <a:spcPts val="0"/>
              </a:spcAft>
              <a:buClr>
                <a:schemeClr val="dk1"/>
              </a:buClr>
              <a:buSzPts val="1800"/>
              <a:buFont typeface="Arial"/>
              <a:buChar char="•"/>
            </a:pPr>
            <a:r>
              <a:rPr lang="en"/>
              <a:t>All features are the initial input to the feature selection procedure.</a:t>
            </a:r>
            <a:endParaRPr/>
          </a:p>
          <a:p>
            <a:pPr indent="-330200" lvl="0" marL="330200" rtl="0" algn="l">
              <a:spcBef>
                <a:spcPts val="500"/>
              </a:spcBef>
              <a:spcAft>
                <a:spcPts val="0"/>
              </a:spcAft>
              <a:buClr>
                <a:schemeClr val="dk1"/>
              </a:buClr>
              <a:buSzPts val="1800"/>
              <a:buFont typeface="Arial"/>
              <a:buChar char="•"/>
            </a:pPr>
            <a:r>
              <a:rPr lang="en"/>
              <a:t>Basically, the feature subset is iteratively built with respect to the model performance when constructing models.</a:t>
            </a:r>
            <a:endParaRPr/>
          </a:p>
        </p:txBody>
      </p:sp>
      <p:sp>
        <p:nvSpPr>
          <p:cNvPr id="948" name="Google Shape;948;g23c2a76652b_0_2052: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1e9fe7a76b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1e9fe7a76b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3c2a76652b_0_206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6" name="Google Shape;956;g23c2a76652b_0_2061: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The first method introduced is LASSO.</a:t>
            </a:r>
            <a:endParaRPr/>
          </a:p>
          <a:p>
            <a:pPr indent="-330200" lvl="0" marL="330200" rtl="0" algn="l">
              <a:spcBef>
                <a:spcPts val="500"/>
              </a:spcBef>
              <a:spcAft>
                <a:spcPts val="0"/>
              </a:spcAft>
              <a:buClr>
                <a:schemeClr val="dk1"/>
              </a:buClr>
              <a:buSzPts val="1800"/>
              <a:buFont typeface="Arial"/>
              <a:buChar char="•"/>
            </a:pPr>
            <a:r>
              <a:rPr lang="en"/>
              <a:t>The basic idea is shown here.</a:t>
            </a:r>
            <a:endParaRPr/>
          </a:p>
          <a:p>
            <a:pPr indent="-330200" lvl="0" marL="330200" rtl="0" algn="l">
              <a:spcBef>
                <a:spcPts val="500"/>
              </a:spcBef>
              <a:spcAft>
                <a:spcPts val="0"/>
              </a:spcAft>
              <a:buClr>
                <a:schemeClr val="dk1"/>
              </a:buClr>
              <a:buSzPts val="1800"/>
              <a:buFont typeface="Arial"/>
              <a:buChar char="•"/>
            </a:pPr>
            <a:r>
              <a:rPr lang="en"/>
              <a:t>From another perspective, the goal of this process is to improve the model accuracy, where the coefficient for features can be treated as feature weights.</a:t>
            </a:r>
            <a:endParaRPr/>
          </a:p>
        </p:txBody>
      </p:sp>
      <p:sp>
        <p:nvSpPr>
          <p:cNvPr id="957" name="Google Shape;957;g23c2a76652b_0_2061: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c2a76652b_0_2069: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c2a76652b_0_2069: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6550" lvl="0" marL="330200" marR="0" rtl="0" algn="l">
              <a:lnSpc>
                <a:spcPct val="80000"/>
              </a:lnSpc>
              <a:spcBef>
                <a:spcPts val="0"/>
              </a:spcBef>
              <a:spcAft>
                <a:spcPts val="0"/>
              </a:spcAft>
              <a:buClr>
                <a:srgbClr val="000000"/>
              </a:buClr>
              <a:buSzPts val="1700"/>
              <a:buFont typeface="Arial"/>
              <a:buChar char="•"/>
            </a:pPr>
            <a:r>
              <a:rPr lang="en" sz="1700">
                <a:solidFill>
                  <a:srgbClr val="000000"/>
                </a:solidFill>
              </a:rPr>
              <a:t>This is especially useful when the data has a small number of samples and a large number of features. In other words, it would be effective to analyze high-dimensional, low-sample size data.</a:t>
            </a:r>
            <a:endParaRPr/>
          </a:p>
          <a:p>
            <a:pPr indent="-336550" lvl="0" marL="330200" marR="0" rtl="0" algn="l">
              <a:lnSpc>
                <a:spcPct val="80000"/>
              </a:lnSpc>
              <a:spcBef>
                <a:spcPts val="500"/>
              </a:spcBef>
              <a:spcAft>
                <a:spcPts val="0"/>
              </a:spcAft>
              <a:buClr>
                <a:srgbClr val="000000"/>
              </a:buClr>
              <a:buSzPts val="1700"/>
              <a:buFont typeface="Arial"/>
              <a:buChar char="•"/>
            </a:pPr>
            <a:r>
              <a:rPr lang="en" sz="1700">
                <a:solidFill>
                  <a:srgbClr val="000000"/>
                </a:solidFill>
              </a:rPr>
              <a:t>For example, cell classification with micro-array data in biomedical domain will involve around hundreds of samples with 20 ~ 50 thousands of genes. LASSO would be an effective method to select less than 50 genes for this classification problem.</a:t>
            </a:r>
            <a:endParaRPr/>
          </a:p>
          <a:p>
            <a:pPr indent="-336550" lvl="0" marL="330200" marR="0" rtl="0" algn="l">
              <a:lnSpc>
                <a:spcPct val="80000"/>
              </a:lnSpc>
              <a:spcBef>
                <a:spcPts val="500"/>
              </a:spcBef>
              <a:spcAft>
                <a:spcPts val="0"/>
              </a:spcAft>
              <a:buClr>
                <a:srgbClr val="000000"/>
              </a:buClr>
              <a:buSzPts val="1700"/>
              <a:buFont typeface="Arial"/>
              <a:buChar char="•"/>
            </a:pPr>
            <a:r>
              <a:rPr lang="en" sz="1700">
                <a:solidFill>
                  <a:srgbClr val="000000"/>
                </a:solidFill>
              </a:rPr>
              <a:t>Overfitting </a:t>
            </a:r>
            <a:r>
              <a:rPr b="0" i="0" lang="en" sz="1700" u="none" strike="noStrike">
                <a:solidFill>
                  <a:schemeClr val="dk1"/>
                </a:solidFill>
                <a:latin typeface="Arial"/>
                <a:ea typeface="Arial"/>
                <a:cs typeface="Arial"/>
                <a:sym typeface="Arial"/>
              </a:rPr>
              <a:t>refers to a model that models the training data too well. It happens when a model learns the detail and noise in the training data, it negatively impacts the performance of the model on testing data. This means that the noise or random fluctuations in the training data is picked up and learned as concepts by the model. The concepts however do not apply to new data and negatively impact the models ability to generalize.</a:t>
            </a:r>
            <a:endParaRPr sz="1700">
              <a:solidFill>
                <a:srgbClr val="000000"/>
              </a:solidFill>
            </a:endParaRPr>
          </a:p>
          <a:p>
            <a:pPr indent="-228600" lvl="0" marL="330200" rtl="0" algn="l">
              <a:lnSpc>
                <a:spcPct val="80000"/>
              </a:lnSpc>
              <a:spcBef>
                <a:spcPts val="500"/>
              </a:spcBef>
              <a:spcAft>
                <a:spcPts val="0"/>
              </a:spcAft>
              <a:buClr>
                <a:schemeClr val="dk1"/>
              </a:buClr>
              <a:buSzPts val="1700"/>
              <a:buFont typeface="Arial"/>
              <a:buNone/>
            </a:pPr>
            <a:r>
              <a:t/>
            </a:r>
            <a:endParaRPr sz="1700"/>
          </a:p>
        </p:txBody>
      </p:sp>
      <p:sp>
        <p:nvSpPr>
          <p:cNvPr id="965" name="Google Shape;965;g23c2a76652b_0_2069: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3c2a76652b_0_2077: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2" name="Google Shape;972;g23c2a76652b_0_2077: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Let me show you an example with linear regression model.</a:t>
            </a:r>
            <a:endParaRPr/>
          </a:p>
        </p:txBody>
      </p:sp>
      <p:sp>
        <p:nvSpPr>
          <p:cNvPr id="973" name="Google Shape;973;g23c2a76652b_0_2077: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3c2a76652b_0_208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g23c2a76652b_0_208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We can obtain the weight W with maximum likelihood estimation (MLE)</a:t>
            </a:r>
            <a:endParaRPr/>
          </a:p>
        </p:txBody>
      </p:sp>
      <p:sp>
        <p:nvSpPr>
          <p:cNvPr id="981" name="Google Shape;981;g23c2a76652b_0_208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3c2a76652b_0_209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g23c2a76652b_0_2095: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Another model-based method is Tree-based model.</a:t>
            </a:r>
            <a:endParaRPr/>
          </a:p>
          <a:p>
            <a:pPr indent="-330200" lvl="0" marL="330200" rtl="0" algn="l">
              <a:spcBef>
                <a:spcPts val="500"/>
              </a:spcBef>
              <a:spcAft>
                <a:spcPts val="0"/>
              </a:spcAft>
              <a:buClr>
                <a:schemeClr val="dk1"/>
              </a:buClr>
              <a:buSzPts val="1800"/>
              <a:buFont typeface="Arial"/>
              <a:buChar char="•"/>
            </a:pPr>
            <a:r>
              <a:rPr lang="en"/>
              <a:t>Generally, we can rank the feature importance when contracting the tree for different tasks such as classification.</a:t>
            </a:r>
            <a:endParaRPr/>
          </a:p>
          <a:p>
            <a:pPr indent="-330200" lvl="0" marL="330200" marR="0" rtl="0" algn="l">
              <a:lnSpc>
                <a:spcPct val="100000"/>
              </a:lnSpc>
              <a:spcBef>
                <a:spcPts val="500"/>
              </a:spcBef>
              <a:spcAft>
                <a:spcPts val="0"/>
              </a:spcAft>
              <a:buClr>
                <a:srgbClr val="000000"/>
              </a:buClr>
              <a:buSzPts val="1800"/>
              <a:buFont typeface="Arial"/>
              <a:buChar char="•"/>
            </a:pPr>
            <a:r>
              <a:rPr lang="en">
                <a:solidFill>
                  <a:srgbClr val="000000"/>
                </a:solidFill>
              </a:rPr>
              <a:t>The most common method could be decision tree and random forest.</a:t>
            </a:r>
            <a:endParaRPr/>
          </a:p>
          <a:p>
            <a:pPr indent="-215900" lvl="0" marL="330200" rtl="0" algn="l">
              <a:spcBef>
                <a:spcPts val="500"/>
              </a:spcBef>
              <a:spcAft>
                <a:spcPts val="0"/>
              </a:spcAft>
              <a:buClr>
                <a:schemeClr val="dk1"/>
              </a:buClr>
              <a:buSzPts val="1800"/>
              <a:buFont typeface="Arial"/>
              <a:buNone/>
            </a:pPr>
            <a:r>
              <a:t/>
            </a:r>
            <a:endParaRPr/>
          </a:p>
        </p:txBody>
      </p:sp>
      <p:sp>
        <p:nvSpPr>
          <p:cNvPr id="991" name="Google Shape;991;g23c2a76652b_0_2095: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3c2a76652b_0_2104: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g23c2a76652b_0_210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330200" lvl="0" marL="330200" rtl="0" algn="l">
              <a:spcBef>
                <a:spcPts val="0"/>
              </a:spcBef>
              <a:spcAft>
                <a:spcPts val="0"/>
              </a:spcAft>
              <a:buClr>
                <a:schemeClr val="dk1"/>
              </a:buClr>
              <a:buSzPts val="1800"/>
              <a:buFont typeface="Arial"/>
              <a:buChar char="•"/>
            </a:pPr>
            <a:r>
              <a:rPr lang="en"/>
              <a:t>Let me give you a basic example with decision tree.</a:t>
            </a:r>
            <a:endParaRPr/>
          </a:p>
          <a:p>
            <a:pPr indent="-330200" lvl="0" marL="330200" rtl="0" algn="l">
              <a:spcBef>
                <a:spcPts val="500"/>
              </a:spcBef>
              <a:spcAft>
                <a:spcPts val="0"/>
              </a:spcAft>
              <a:buClr>
                <a:schemeClr val="dk1"/>
              </a:buClr>
              <a:buSzPts val="1800"/>
              <a:buFont typeface="Arial"/>
              <a:buChar char="•"/>
            </a:pPr>
            <a:r>
              <a:rPr lang="en"/>
              <a:t>This figure is to show a decision tree to complete a task that is to decide if the job offer should be accepted.</a:t>
            </a:r>
            <a:endParaRPr/>
          </a:p>
          <a:p>
            <a:pPr indent="-330200" lvl="0" marL="330200" marR="0" rtl="0" algn="l">
              <a:lnSpc>
                <a:spcPct val="100000"/>
              </a:lnSpc>
              <a:spcBef>
                <a:spcPts val="500"/>
              </a:spcBef>
              <a:spcAft>
                <a:spcPts val="0"/>
              </a:spcAft>
              <a:buClr>
                <a:schemeClr val="dk1"/>
              </a:buClr>
              <a:buSzPts val="1800"/>
              <a:buFont typeface="Arial"/>
              <a:buChar char="•"/>
            </a:pPr>
            <a:r>
              <a:rPr lang="en"/>
              <a:t>The leaf node presents the decisions on if the job offer should be accepted.</a:t>
            </a:r>
            <a:endParaRPr/>
          </a:p>
          <a:p>
            <a:pPr indent="-330200" lvl="0" marL="330200" rtl="0" algn="l">
              <a:spcBef>
                <a:spcPts val="500"/>
              </a:spcBef>
              <a:spcAft>
                <a:spcPts val="0"/>
              </a:spcAft>
              <a:buClr>
                <a:schemeClr val="dk1"/>
              </a:buClr>
              <a:buSzPts val="1800"/>
              <a:buFont typeface="Arial"/>
              <a:buChar char="•"/>
            </a:pPr>
            <a:r>
              <a:rPr lang="en"/>
              <a:t>The other nodes show the attributes (features) related to this task.</a:t>
            </a:r>
            <a:endParaRPr/>
          </a:p>
          <a:p>
            <a:pPr indent="-330200" lvl="0" marL="330200" rtl="0" algn="l">
              <a:spcBef>
                <a:spcPts val="500"/>
              </a:spcBef>
              <a:spcAft>
                <a:spcPts val="0"/>
              </a:spcAft>
              <a:buClr>
                <a:schemeClr val="dk1"/>
              </a:buClr>
              <a:buSzPts val="1800"/>
              <a:buFont typeface="Arial"/>
              <a:buChar char="•"/>
            </a:pPr>
            <a:r>
              <a:rPr lang="en"/>
              <a:t>Each node will be assigned a weight during training with methods such as information gain, where the weight can be treated as the importance of the feature.</a:t>
            </a:r>
            <a:endParaRPr/>
          </a:p>
          <a:p>
            <a:pPr indent="-330200" lvl="0" marL="330200" rtl="0" algn="l">
              <a:spcBef>
                <a:spcPts val="500"/>
              </a:spcBef>
              <a:spcAft>
                <a:spcPts val="0"/>
              </a:spcAft>
              <a:buClr>
                <a:schemeClr val="dk1"/>
              </a:buClr>
              <a:buSzPts val="1800"/>
              <a:buFont typeface="Arial"/>
              <a:buChar char="•"/>
            </a:pPr>
            <a:r>
              <a:rPr lang="en"/>
              <a:t>The challenge to build a decision tree is to choose appropriate depth and width for this tree that will affect the performance significantly.  </a:t>
            </a:r>
            <a:endParaRPr/>
          </a:p>
          <a:p>
            <a:pPr indent="-330200" lvl="0" marL="330200" rtl="0" algn="l">
              <a:spcBef>
                <a:spcPts val="500"/>
              </a:spcBef>
              <a:spcAft>
                <a:spcPts val="0"/>
              </a:spcAft>
              <a:buClr>
                <a:schemeClr val="dk1"/>
              </a:buClr>
              <a:buSzPts val="1800"/>
              <a:buFont typeface="Arial"/>
              <a:buChar char="•"/>
            </a:pPr>
            <a:r>
              <a:rPr lang="en"/>
              <a:t>We will introduce the details in the module 14 that is Introduction to Machine Learning: Classification.</a:t>
            </a:r>
            <a:endParaRPr/>
          </a:p>
        </p:txBody>
      </p:sp>
      <p:sp>
        <p:nvSpPr>
          <p:cNvPr id="1000" name="Google Shape;1000;g23c2a76652b_0_2104:notes"/>
          <p:cNvSpPr txBox="1"/>
          <p:nvPr>
            <p:ph idx="12" type="sldNum"/>
          </p:nvPr>
        </p:nvSpPr>
        <p:spPr>
          <a:xfrm>
            <a:off x="3583536" y="8685213"/>
            <a:ext cx="2971800" cy="457200"/>
          </a:xfrm>
          <a:prstGeom prst="rect">
            <a:avLst/>
          </a:prstGeom>
          <a:noFill/>
          <a:ln>
            <a:noFill/>
          </a:ln>
        </p:spPr>
        <p:txBody>
          <a:bodyPr anchorCtr="0" anchor="ctr" bIns="45650" lIns="91325" spcFirstLastPara="1" rIns="91325" wrap="square" tIns="45650">
            <a:noAutofit/>
          </a:bodyPr>
          <a:lstStyle/>
          <a:p>
            <a:pPr indent="0" lvl="0" marL="0" rtl="0" algn="r">
              <a:spcBef>
                <a:spcPts val="0"/>
              </a:spcBef>
              <a:spcAft>
                <a:spcPts val="0"/>
              </a:spcAft>
              <a:buNone/>
            </a:pPr>
            <a:fld id="{00000000-1234-1234-1234-123412341234}" type="slidenum">
              <a:rPr lang="en" sz="1400"/>
              <a:t>‹#›</a:t>
            </a:fld>
            <a:endParaRPr sz="1400">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3c2a76652b_0_2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3c2a76652b_0_2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D5C91"/>
              </a:buClr>
              <a:buSzPts val="5200"/>
              <a:buNone/>
              <a:defRPr sz="5200">
                <a:solidFill>
                  <a:srgbClr val="0D5C9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1" name="Shape 51"/>
        <p:cNvGrpSpPr/>
        <p:nvPr/>
      </p:nvGrpSpPr>
      <p:grpSpPr>
        <a:xfrm>
          <a:off x="0" y="0"/>
          <a:ext cx="0" cy="0"/>
          <a:chOff x="0" y="0"/>
          <a:chExt cx="0" cy="0"/>
        </a:xfrm>
      </p:grpSpPr>
      <p:sp>
        <p:nvSpPr>
          <p:cNvPr id="52" name="Google Shape;52;p11"/>
          <p:cNvSpPr/>
          <p:nvPr/>
        </p:nvSpPr>
        <p:spPr>
          <a:xfrm>
            <a:off x="25" y="0"/>
            <a:ext cx="9144000" cy="11430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5" name="Google Shape;55;p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6" name="Google Shape;56;p1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2400"/>
              <a:buNone/>
              <a:defRPr sz="2400">
                <a:solidFill>
                  <a:schemeClr val="dk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2" name="Google Shape;62;p13"/>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3" name="Google Shape;63;p1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Circle Text">
  <p:cSld name="ONE_COLUMN_TEXT_2_3_1">
    <p:spTree>
      <p:nvGrpSpPr>
        <p:cNvPr id="64" name="Shape 64"/>
        <p:cNvGrpSpPr/>
        <p:nvPr/>
      </p:nvGrpSpPr>
      <p:grpSpPr>
        <a:xfrm>
          <a:off x="0" y="0"/>
          <a:ext cx="0" cy="0"/>
          <a:chOff x="0" y="0"/>
          <a:chExt cx="0" cy="0"/>
        </a:xfrm>
      </p:grpSpPr>
      <p:sp>
        <p:nvSpPr>
          <p:cNvPr id="65" name="Google Shape;65;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6" name="Google Shape;66;p14"/>
          <p:cNvSpPr txBox="1"/>
          <p:nvPr>
            <p:ph idx="1" type="body"/>
          </p:nvPr>
        </p:nvSpPr>
        <p:spPr>
          <a:xfrm>
            <a:off x="311700" y="1389600"/>
            <a:ext cx="39795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7" name="Google Shape;67;p1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4"/>
          <p:cNvSpPr/>
          <p:nvPr/>
        </p:nvSpPr>
        <p:spPr>
          <a:xfrm>
            <a:off x="4572000" y="342900"/>
            <a:ext cx="4169700" cy="4165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hasCustomPrompt="1" idx="2" type="title"/>
          </p:nvPr>
        </p:nvSpPr>
        <p:spPr>
          <a:xfrm>
            <a:off x="4680950" y="1417300"/>
            <a:ext cx="41094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S">
  <p:cSld name="ONE_COLUMN_TEXT_2_3_1_1">
    <p:spTree>
      <p:nvGrpSpPr>
        <p:cNvPr id="70" name="Shape 70"/>
        <p:cNvGrpSpPr/>
        <p:nvPr/>
      </p:nvGrpSpPr>
      <p:grpSpPr>
        <a:xfrm>
          <a:off x="0" y="0"/>
          <a:ext cx="0" cy="0"/>
          <a:chOff x="0" y="0"/>
          <a:chExt cx="0" cy="0"/>
        </a:xfrm>
      </p:grpSpPr>
      <p:sp>
        <p:nvSpPr>
          <p:cNvPr id="71" name="Google Shape;71;p15"/>
          <p:cNvSpPr txBox="1"/>
          <p:nvPr>
            <p:ph type="title"/>
          </p:nvPr>
        </p:nvSpPr>
        <p:spPr>
          <a:xfrm>
            <a:off x="311700" y="555600"/>
            <a:ext cx="84252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 name="Google Shape;72;p1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p:nvPr/>
        </p:nvSpPr>
        <p:spPr>
          <a:xfrm>
            <a:off x="6107020" y="1475750"/>
            <a:ext cx="2629800" cy="2627100"/>
          </a:xfrm>
          <a:prstGeom prst="ellipse">
            <a:avLst/>
          </a:prstGeom>
          <a:solidFill>
            <a:srgbClr val="0D5C91"/>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ph hasCustomPrompt="1" idx="2" type="title"/>
          </p:nvPr>
        </p:nvSpPr>
        <p:spPr>
          <a:xfrm>
            <a:off x="610702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5"/>
          <p:cNvSpPr/>
          <p:nvPr/>
        </p:nvSpPr>
        <p:spPr>
          <a:xfrm>
            <a:off x="3257112" y="1475750"/>
            <a:ext cx="2629800" cy="2627100"/>
          </a:xfrm>
          <a:prstGeom prst="ellipse">
            <a:avLst/>
          </a:prstGeom>
          <a:solidFill>
            <a:srgbClr val="E9830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hasCustomPrompt="1" idx="3" type="title"/>
          </p:nvPr>
        </p:nvSpPr>
        <p:spPr>
          <a:xfrm>
            <a:off x="3257100"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7" name="Google Shape;77;p15"/>
          <p:cNvSpPr/>
          <p:nvPr/>
        </p:nvSpPr>
        <p:spPr>
          <a:xfrm>
            <a:off x="407168" y="1475750"/>
            <a:ext cx="2629800" cy="2627100"/>
          </a:xfrm>
          <a:prstGeom prst="ellipse">
            <a:avLst/>
          </a:prstGeom>
          <a:solidFill>
            <a:srgbClr val="00A3E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hasCustomPrompt="1" idx="4" type="title"/>
          </p:nvPr>
        </p:nvSpPr>
        <p:spPr>
          <a:xfrm>
            <a:off x="40717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Paste Master Image to Edit">
  <p:cSld name="ONE_COLUMN_TEXT_2_2">
    <p:spTree>
      <p:nvGrpSpPr>
        <p:cNvPr id="79" name="Shape 79"/>
        <p:cNvGrpSpPr/>
        <p:nvPr/>
      </p:nvGrpSpPr>
      <p:grpSpPr>
        <a:xfrm>
          <a:off x="0" y="0"/>
          <a:ext cx="0" cy="0"/>
          <a:chOff x="0" y="0"/>
          <a:chExt cx="0" cy="0"/>
        </a:xfrm>
      </p:grpSpPr>
      <p:pic>
        <p:nvPicPr>
          <p:cNvPr id="80" name="Google Shape;80;p16"/>
          <p:cNvPicPr preferRelativeResize="0"/>
          <p:nvPr/>
        </p:nvPicPr>
        <p:blipFill rotWithShape="1">
          <a:blip r:embed="rId2">
            <a:alphaModFix/>
          </a:blip>
          <a:srcRect b="0" l="43206" r="484" t="0"/>
          <a:stretch/>
        </p:blipFill>
        <p:spPr>
          <a:xfrm>
            <a:off x="4572000" y="342900"/>
            <a:ext cx="4169700" cy="4165200"/>
          </a:xfrm>
          <a:prstGeom prst="ellipse">
            <a:avLst/>
          </a:prstGeom>
          <a:noFill/>
          <a:ln cap="flat" cmpd="sng" w="28575">
            <a:solidFill>
              <a:srgbClr val="00A3E0"/>
            </a:solidFill>
            <a:prstDash val="solid"/>
            <a:round/>
            <a:headEnd len="sm" w="sm" type="none"/>
            <a:tailEnd len="sm" w="sm" type="none"/>
          </a:ln>
        </p:spPr>
      </p:pic>
      <p:sp>
        <p:nvSpPr>
          <p:cNvPr id="81" name="Google Shape;81;p1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6"/>
          <p:cNvSpPr txBox="1"/>
          <p:nvPr>
            <p:ph idx="1" type="body"/>
          </p:nvPr>
        </p:nvSpPr>
        <p:spPr>
          <a:xfrm>
            <a:off x="311700" y="1389600"/>
            <a:ext cx="39234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3" name="Google Shape;83;p1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py/Paste Master Elements to Edit">
  <p:cSld name="ONE_COLUMN_TEXT_2_1">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b="0" l="20371" r="12329" t="0"/>
          <a:stretch/>
        </p:blipFill>
        <p:spPr>
          <a:xfrm>
            <a:off x="3400200" y="0"/>
            <a:ext cx="5743800" cy="4800600"/>
          </a:xfrm>
          <a:prstGeom prst="rect">
            <a:avLst/>
          </a:prstGeom>
          <a:noFill/>
          <a:ln>
            <a:noFill/>
          </a:ln>
        </p:spPr>
      </p:pic>
      <p:sp>
        <p:nvSpPr>
          <p:cNvPr id="86" name="Google Shape;86;p17"/>
          <p:cNvSpPr/>
          <p:nvPr/>
        </p:nvSpPr>
        <p:spPr>
          <a:xfrm>
            <a:off x="-1714200" y="-744200"/>
            <a:ext cx="6286200" cy="62865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7"/>
          <p:cNvSpPr txBox="1"/>
          <p:nvPr>
            <p:ph idx="1" type="body"/>
          </p:nvPr>
        </p:nvSpPr>
        <p:spPr>
          <a:xfrm>
            <a:off x="311700" y="137575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89" name="Google Shape;89;p1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0" name="Google Shape;90;p17"/>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py/Paste Master Image to Edit">
  <p:cSld name="ONE_COLUMN_TEXT_2_1_3">
    <p:spTree>
      <p:nvGrpSpPr>
        <p:cNvPr id="91" name="Shape 91"/>
        <p:cNvGrpSpPr/>
        <p:nvPr/>
      </p:nvGrpSpPr>
      <p:grpSpPr>
        <a:xfrm>
          <a:off x="0" y="0"/>
          <a:ext cx="0" cy="0"/>
          <a:chOff x="0" y="0"/>
          <a:chExt cx="0" cy="0"/>
        </a:xfrm>
      </p:grpSpPr>
      <p:sp>
        <p:nvSpPr>
          <p:cNvPr id="92" name="Google Shape;92;p18"/>
          <p:cNvSpPr txBox="1"/>
          <p:nvPr>
            <p:ph type="title"/>
          </p:nvPr>
        </p:nvSpPr>
        <p:spPr>
          <a:xfrm>
            <a:off x="51407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8"/>
          <p:cNvSpPr txBox="1"/>
          <p:nvPr>
            <p:ph idx="1" type="body"/>
          </p:nvPr>
        </p:nvSpPr>
        <p:spPr>
          <a:xfrm>
            <a:off x="5053925" y="1373400"/>
            <a:ext cx="3888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Google Shape;94;p1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5" name="Google Shape;95;p18"/>
          <p:cNvPicPr preferRelativeResize="0"/>
          <p:nvPr/>
        </p:nvPicPr>
        <p:blipFill rotWithShape="1">
          <a:blip r:embed="rId2">
            <a:alphaModFix/>
          </a:blip>
          <a:srcRect b="-5304" l="33844" r="0" t="-12314"/>
          <a:stretch/>
        </p:blipFill>
        <p:spPr>
          <a:xfrm>
            <a:off x="-1701225" y="-718550"/>
            <a:ext cx="6234900" cy="6235200"/>
          </a:xfrm>
          <a:prstGeom prst="ellipse">
            <a:avLst/>
          </a:prstGeom>
          <a:noFill/>
          <a:ln cap="flat" cmpd="sng" w="28575">
            <a:solidFill>
              <a:schemeClr val="accent3"/>
            </a:solidFill>
            <a:prstDash val="solid"/>
            <a:round/>
            <a:headEnd len="sm" w="sm" type="none"/>
            <a:tailEnd len="sm" w="sm" type="none"/>
          </a:ln>
        </p:spPr>
      </p:pic>
      <p:pic>
        <p:nvPicPr>
          <p:cNvPr id="96" name="Google Shape;96;p18"/>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py/Paste Master Image to Edit">
  <p:cSld name="ONE_COLUMN_TEXT_2_1_2_1">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2">
            <a:alphaModFix/>
          </a:blip>
          <a:srcRect b="0" l="29936" r="19621" t="10321"/>
          <a:stretch/>
        </p:blipFill>
        <p:spPr>
          <a:xfrm>
            <a:off x="4572000" y="-718550"/>
            <a:ext cx="6234900" cy="6235200"/>
          </a:xfrm>
          <a:prstGeom prst="ellipse">
            <a:avLst/>
          </a:prstGeom>
          <a:noFill/>
          <a:ln cap="flat" cmpd="sng" w="28575">
            <a:solidFill>
              <a:srgbClr val="0D5C91"/>
            </a:solidFill>
            <a:prstDash val="solid"/>
            <a:round/>
            <a:headEnd len="sm" w="sm" type="none"/>
            <a:tailEnd len="sm" w="sm" type="none"/>
          </a:ln>
        </p:spPr>
      </p:pic>
      <p:sp>
        <p:nvSpPr>
          <p:cNvPr id="99" name="Google Shape;99;p19"/>
          <p:cNvSpPr txBox="1"/>
          <p:nvPr>
            <p:ph type="title"/>
          </p:nvPr>
        </p:nvSpPr>
        <p:spPr>
          <a:xfrm>
            <a:off x="4071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9"/>
          <p:cNvSpPr txBox="1"/>
          <p:nvPr>
            <p:ph idx="1" type="body"/>
          </p:nvPr>
        </p:nvSpPr>
        <p:spPr>
          <a:xfrm>
            <a:off x="407175" y="1389600"/>
            <a:ext cx="3915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1" name="Google Shape;101;p1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py/Paste Master Elements to Edit">
  <p:cSld name="ONE_COLUMN_TEXT_2_1_1_1">
    <p:spTree>
      <p:nvGrpSpPr>
        <p:cNvPr id="102" name="Shape 102"/>
        <p:cNvGrpSpPr/>
        <p:nvPr/>
      </p:nvGrpSpPr>
      <p:grpSpPr>
        <a:xfrm>
          <a:off x="0" y="0"/>
          <a:ext cx="0" cy="0"/>
          <a:chOff x="0" y="0"/>
          <a:chExt cx="0" cy="0"/>
        </a:xfrm>
      </p:grpSpPr>
      <p:pic>
        <p:nvPicPr>
          <p:cNvPr id="103" name="Google Shape;103;p20"/>
          <p:cNvPicPr preferRelativeResize="0"/>
          <p:nvPr/>
        </p:nvPicPr>
        <p:blipFill rotWithShape="1">
          <a:blip r:embed="rId2">
            <a:alphaModFix/>
          </a:blip>
          <a:srcRect b="0" l="32701" r="11052" t="0"/>
          <a:stretch/>
        </p:blipFill>
        <p:spPr>
          <a:xfrm>
            <a:off x="0" y="0"/>
            <a:ext cx="4800600" cy="4800600"/>
          </a:xfrm>
          <a:prstGeom prst="rect">
            <a:avLst/>
          </a:prstGeom>
          <a:noFill/>
          <a:ln>
            <a:noFill/>
          </a:ln>
        </p:spPr>
      </p:pic>
      <p:sp>
        <p:nvSpPr>
          <p:cNvPr id="104" name="Google Shape;104;p20"/>
          <p:cNvSpPr/>
          <p:nvPr/>
        </p:nvSpPr>
        <p:spPr>
          <a:xfrm>
            <a:off x="2286000" y="-1828800"/>
            <a:ext cx="8458200" cy="8458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txBox="1"/>
          <p:nvPr>
            <p:ph type="title"/>
          </p:nvPr>
        </p:nvSpPr>
        <p:spPr>
          <a:xfrm>
            <a:off x="3086100"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20"/>
          <p:cNvSpPr txBox="1"/>
          <p:nvPr>
            <p:ph idx="1" type="body"/>
          </p:nvPr>
        </p:nvSpPr>
        <p:spPr>
          <a:xfrm>
            <a:off x="3086100"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07" name="Google Shape;107;p2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94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 Foot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25" y="0"/>
            <a:ext cx="9144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py/Paste Master Elements to Edit">
  <p:cSld name="ONE_COLUMN_TEXT_2_1_1_1_1">
    <p:spTree>
      <p:nvGrpSpPr>
        <p:cNvPr id="108" name="Shape 108"/>
        <p:cNvGrpSpPr/>
        <p:nvPr/>
      </p:nvGrpSpPr>
      <p:grpSpPr>
        <a:xfrm>
          <a:off x="0" y="0"/>
          <a:ext cx="0" cy="0"/>
          <a:chOff x="0" y="0"/>
          <a:chExt cx="0" cy="0"/>
        </a:xfrm>
      </p:grpSpPr>
      <p:pic>
        <p:nvPicPr>
          <p:cNvPr id="109" name="Google Shape;109;p21"/>
          <p:cNvPicPr preferRelativeResize="0"/>
          <p:nvPr/>
        </p:nvPicPr>
        <p:blipFill rotWithShape="1">
          <a:blip r:embed="rId2">
            <a:alphaModFix/>
          </a:blip>
          <a:srcRect b="0" l="21874" r="21879" t="0"/>
          <a:stretch/>
        </p:blipFill>
        <p:spPr>
          <a:xfrm>
            <a:off x="4343600" y="0"/>
            <a:ext cx="4800600" cy="4800600"/>
          </a:xfrm>
          <a:prstGeom prst="rect">
            <a:avLst/>
          </a:prstGeom>
          <a:noFill/>
          <a:ln>
            <a:noFill/>
          </a:ln>
        </p:spPr>
      </p:pic>
      <p:sp>
        <p:nvSpPr>
          <p:cNvPr id="110" name="Google Shape;110;p21"/>
          <p:cNvSpPr/>
          <p:nvPr/>
        </p:nvSpPr>
        <p:spPr>
          <a:xfrm>
            <a:off x="-1515875" y="-1830050"/>
            <a:ext cx="8458200" cy="8458200"/>
          </a:xfrm>
          <a:prstGeom prst="ellipse">
            <a:avLst/>
          </a:prstGeom>
          <a:solidFill>
            <a:srgbClr val="0D5C9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txBox="1"/>
          <p:nvPr>
            <p:ph type="title"/>
          </p:nvPr>
        </p:nvSpPr>
        <p:spPr>
          <a:xfrm>
            <a:off x="407175"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21"/>
          <p:cNvSpPr txBox="1"/>
          <p:nvPr>
            <p:ph idx="1" type="body"/>
          </p:nvPr>
        </p:nvSpPr>
        <p:spPr>
          <a:xfrm>
            <a:off x="407175"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13" name="Google Shape;113;p2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4" name="Google Shape;114;p21"/>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extLst>
    <p:ext uri="{DCECCB84-F9BA-43D5-87BE-67443E8EF086}">
      <p15:sldGuideLst>
        <p15:guide id="1" pos="1944">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opy/Paste Master Image to Edit">
  <p:cSld name="ONE_COLUMN_TEXT_2_1_1_1_1_1_1">
    <p:spTree>
      <p:nvGrpSpPr>
        <p:cNvPr id="115" name="Shape 115"/>
        <p:cNvGrpSpPr/>
        <p:nvPr/>
      </p:nvGrpSpPr>
      <p:grpSpPr>
        <a:xfrm>
          <a:off x="0" y="0"/>
          <a:ext cx="0" cy="0"/>
          <a:chOff x="0" y="0"/>
          <a:chExt cx="0" cy="0"/>
        </a:xfrm>
      </p:grpSpPr>
      <p:sp>
        <p:nvSpPr>
          <p:cNvPr id="116" name="Google Shape;116;p2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7" name="Google Shape;117;p22"/>
          <p:cNvPicPr preferRelativeResize="0"/>
          <p:nvPr/>
        </p:nvPicPr>
        <p:blipFill rotWithShape="1">
          <a:blip r:embed="rId2">
            <a:alphaModFix/>
          </a:blip>
          <a:srcRect b="-13929" l="21874" r="21879" t="13930"/>
          <a:stretch/>
        </p:blipFill>
        <p:spPr>
          <a:xfrm>
            <a:off x="2286000" y="-1828800"/>
            <a:ext cx="8458200" cy="8458200"/>
          </a:xfrm>
          <a:prstGeom prst="ellipse">
            <a:avLst/>
          </a:prstGeom>
          <a:noFill/>
          <a:ln cap="flat" cmpd="sng" w="28575">
            <a:solidFill>
              <a:srgbClr val="0D5C91"/>
            </a:solidFill>
            <a:prstDash val="solid"/>
            <a:round/>
            <a:headEnd len="sm" w="sm" type="none"/>
            <a:tailEnd len="sm" w="sm" type="none"/>
          </a:ln>
        </p:spPr>
      </p:pic>
      <p:sp>
        <p:nvSpPr>
          <p:cNvPr id="118" name="Google Shape;118;p22"/>
          <p:cNvSpPr txBox="1"/>
          <p:nvPr>
            <p:ph type="title"/>
          </p:nvPr>
        </p:nvSpPr>
        <p:spPr>
          <a:xfrm>
            <a:off x="407175" y="1753800"/>
            <a:ext cx="1644600" cy="16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extLst>
    <p:ext uri="{DCECCB84-F9BA-43D5-87BE-67443E8EF086}">
      <p15:sldGuideLst>
        <p15:guide id="1" pos="1944">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
  <p:cSld name="ONE_COLUMN_TEXT_1">
    <p:spTree>
      <p:nvGrpSpPr>
        <p:cNvPr id="119" name="Shape 119"/>
        <p:cNvGrpSpPr/>
        <p:nvPr/>
      </p:nvGrpSpPr>
      <p:grpSpPr>
        <a:xfrm>
          <a:off x="0" y="0"/>
          <a:ext cx="0" cy="0"/>
          <a:chOff x="0" y="0"/>
          <a:chExt cx="0" cy="0"/>
        </a:xfrm>
      </p:grpSpPr>
      <p:sp>
        <p:nvSpPr>
          <p:cNvPr id="120" name="Google Shape;120;p23"/>
          <p:cNvSpPr/>
          <p:nvPr/>
        </p:nvSpPr>
        <p:spPr>
          <a:xfrm>
            <a:off x="25" y="0"/>
            <a:ext cx="3207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2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23" name="Google Shape;123;p2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 name="Shape 124"/>
        <p:cNvGrpSpPr/>
        <p:nvPr/>
      </p:nvGrpSpPr>
      <p:grpSpPr>
        <a:xfrm>
          <a:off x="0" y="0"/>
          <a:ext cx="0" cy="0"/>
          <a:chOff x="0" y="0"/>
          <a:chExt cx="0" cy="0"/>
        </a:xfrm>
      </p:grpSpPr>
      <p:sp>
        <p:nvSpPr>
          <p:cNvPr id="125" name="Google Shape;125;p24"/>
          <p:cNvSpPr/>
          <p:nvPr/>
        </p:nvSpPr>
        <p:spPr>
          <a:xfrm>
            <a:off x="4572000" y="-125"/>
            <a:ext cx="4572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595959"/>
              </a:buClr>
              <a:buSzPts val="4200"/>
              <a:buNone/>
              <a:defRPr sz="4200">
                <a:solidFill>
                  <a:srgbClr val="595959"/>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7" name="Google Shape;127;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8" name="Google Shape;128;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rgbClr val="FFFFFF"/>
              </a:buClr>
              <a:buSzPts val="1800"/>
              <a:buChar char="●"/>
              <a:defRPr>
                <a:solidFill>
                  <a:srgbClr val="FFFFFF"/>
                </a:solidFill>
              </a:defRPr>
            </a:lvl1pPr>
            <a:lvl2pPr indent="-317500" lvl="1" marL="914400">
              <a:spcBef>
                <a:spcPts val="1600"/>
              </a:spcBef>
              <a:spcAft>
                <a:spcPts val="0"/>
              </a:spcAft>
              <a:buClr>
                <a:srgbClr val="FFFFFF"/>
              </a:buClr>
              <a:buSzPts val="1400"/>
              <a:buChar char="○"/>
              <a:defRPr>
                <a:solidFill>
                  <a:srgbClr val="FFFFFF"/>
                </a:solidFill>
              </a:defRPr>
            </a:lvl2pPr>
            <a:lvl3pPr indent="-317500" lvl="2" marL="1371600">
              <a:spcBef>
                <a:spcPts val="1600"/>
              </a:spcBef>
              <a:spcAft>
                <a:spcPts val="0"/>
              </a:spcAft>
              <a:buClr>
                <a:srgbClr val="FFFFFF"/>
              </a:buClr>
              <a:buSzPts val="1400"/>
              <a:buChar char="■"/>
              <a:defRPr>
                <a:solidFill>
                  <a:srgbClr val="FFFFFF"/>
                </a:solidFill>
              </a:defRPr>
            </a:lvl3pPr>
            <a:lvl4pPr indent="-317500" lvl="3" marL="1828800">
              <a:spcBef>
                <a:spcPts val="1600"/>
              </a:spcBef>
              <a:spcAft>
                <a:spcPts val="0"/>
              </a:spcAft>
              <a:buClr>
                <a:srgbClr val="FFFFFF"/>
              </a:buClr>
              <a:buSzPts val="1400"/>
              <a:buChar char="●"/>
              <a:defRPr>
                <a:solidFill>
                  <a:srgbClr val="FFFFFF"/>
                </a:solidFill>
              </a:defRPr>
            </a:lvl4pPr>
            <a:lvl5pPr indent="-317500" lvl="4" marL="2286000">
              <a:spcBef>
                <a:spcPts val="1600"/>
              </a:spcBef>
              <a:spcAft>
                <a:spcPts val="0"/>
              </a:spcAft>
              <a:buClr>
                <a:srgbClr val="FFFFFF"/>
              </a:buClr>
              <a:buSzPts val="1400"/>
              <a:buChar char="○"/>
              <a:defRPr>
                <a:solidFill>
                  <a:srgbClr val="FFFFFF"/>
                </a:solidFill>
              </a:defRPr>
            </a:lvl5pPr>
            <a:lvl6pPr indent="-317500" lvl="5" marL="2743200">
              <a:spcBef>
                <a:spcPts val="1600"/>
              </a:spcBef>
              <a:spcAft>
                <a:spcPts val="0"/>
              </a:spcAft>
              <a:buClr>
                <a:srgbClr val="FFFFFF"/>
              </a:buClr>
              <a:buSzPts val="1400"/>
              <a:buChar char="■"/>
              <a:defRPr>
                <a:solidFill>
                  <a:srgbClr val="FFFFFF"/>
                </a:solidFill>
              </a:defRPr>
            </a:lvl6pPr>
            <a:lvl7pPr indent="-317500" lvl="6" marL="3200400">
              <a:spcBef>
                <a:spcPts val="1600"/>
              </a:spcBef>
              <a:spcAft>
                <a:spcPts val="0"/>
              </a:spcAft>
              <a:buClr>
                <a:srgbClr val="FFFFFF"/>
              </a:buClr>
              <a:buSzPts val="1400"/>
              <a:buChar char="●"/>
              <a:defRPr>
                <a:solidFill>
                  <a:srgbClr val="FFFFFF"/>
                </a:solidFill>
              </a:defRPr>
            </a:lvl7pPr>
            <a:lvl8pPr indent="-317500" lvl="7" marL="3657600">
              <a:spcBef>
                <a:spcPts val="1600"/>
              </a:spcBef>
              <a:spcAft>
                <a:spcPts val="0"/>
              </a:spcAft>
              <a:buClr>
                <a:srgbClr val="FFFFFF"/>
              </a:buClr>
              <a:buSzPts val="1400"/>
              <a:buChar char="○"/>
              <a:defRPr>
                <a:solidFill>
                  <a:srgbClr val="FFFFFF"/>
                </a:solidFill>
              </a:defRPr>
            </a:lvl8pPr>
            <a:lvl9pPr indent="-317500" lvl="8" marL="4114800">
              <a:spcBef>
                <a:spcPts val="1600"/>
              </a:spcBef>
              <a:spcAft>
                <a:spcPts val="1600"/>
              </a:spcAft>
              <a:buClr>
                <a:srgbClr val="FFFFFF"/>
              </a:buClr>
              <a:buSzPts val="1400"/>
              <a:buChar char="■"/>
              <a:defRPr>
                <a:solidFill>
                  <a:srgbClr val="FFFFFF"/>
                </a:solidFill>
              </a:defRPr>
            </a:lvl9pPr>
          </a:lstStyle>
          <a:p/>
        </p:txBody>
      </p:sp>
      <p:sp>
        <p:nvSpPr>
          <p:cNvPr id="129" name="Google Shape;129;p2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132" name="Google Shape;132;p2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3" name="Shape 133"/>
        <p:cNvGrpSpPr/>
        <p:nvPr/>
      </p:nvGrpSpPr>
      <p:grpSpPr>
        <a:xfrm>
          <a:off x="0" y="0"/>
          <a:ext cx="0" cy="0"/>
          <a:chOff x="0" y="0"/>
          <a:chExt cx="0" cy="0"/>
        </a:xfrm>
      </p:grpSpPr>
      <p:sp>
        <p:nvSpPr>
          <p:cNvPr id="134" name="Google Shape;134;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595959"/>
              </a:buClr>
              <a:buSzPts val="12000"/>
              <a:buNone/>
              <a:defRPr sz="12000">
                <a:solidFill>
                  <a:srgbClr val="595959"/>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5" name="Google Shape;135;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36" name="Google Shape;136;p2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2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139" name="Shape 139"/>
        <p:cNvGrpSpPr/>
        <p:nvPr/>
      </p:nvGrpSpPr>
      <p:grpSpPr>
        <a:xfrm>
          <a:off x="0" y="0"/>
          <a:ext cx="0" cy="0"/>
          <a:chOff x="0" y="0"/>
          <a:chExt cx="0" cy="0"/>
        </a:xfrm>
      </p:grpSpPr>
      <p:sp>
        <p:nvSpPr>
          <p:cNvPr id="140" name="Google Shape;140;p2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2_1">
    <p:spTree>
      <p:nvGrpSpPr>
        <p:cNvPr id="142" name="Shape 142"/>
        <p:cNvGrpSpPr/>
        <p:nvPr/>
      </p:nvGrpSpPr>
      <p:grpSpPr>
        <a:xfrm>
          <a:off x="0" y="0"/>
          <a:ext cx="0" cy="0"/>
          <a:chOff x="0" y="0"/>
          <a:chExt cx="0" cy="0"/>
        </a:xfrm>
      </p:grpSpPr>
      <p:sp>
        <p:nvSpPr>
          <p:cNvPr id="143" name="Google Shape;143;p29"/>
          <p:cNvSpPr/>
          <p:nvPr/>
        </p:nvSpPr>
        <p:spPr>
          <a:xfrm flipH="1" rot="10800000">
            <a:off x="-5475" y="-7850"/>
            <a:ext cx="9149400" cy="48072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9"/>
          <p:cNvSpPr/>
          <p:nvPr/>
        </p:nvSpPr>
        <p:spPr>
          <a:xfrm flipH="1">
            <a:off x="-5250" y="-7850"/>
            <a:ext cx="9154500" cy="4807200"/>
          </a:xfrm>
          <a:prstGeom prst="rtTriangle">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2_1_1">
    <p:spTree>
      <p:nvGrpSpPr>
        <p:cNvPr id="147" name="Shape 147"/>
        <p:cNvGrpSpPr/>
        <p:nvPr/>
      </p:nvGrpSpPr>
      <p:grpSpPr>
        <a:xfrm>
          <a:off x="0" y="0"/>
          <a:ext cx="0" cy="0"/>
          <a:chOff x="0" y="0"/>
          <a:chExt cx="0" cy="0"/>
        </a:xfrm>
      </p:grpSpPr>
      <p:sp>
        <p:nvSpPr>
          <p:cNvPr id="148" name="Google Shape;148;p30"/>
          <p:cNvSpPr/>
          <p:nvPr/>
        </p:nvSpPr>
        <p:spPr>
          <a:xfrm flipH="1" rot="10800000">
            <a:off x="-5475" y="-7850"/>
            <a:ext cx="9149400" cy="48072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0"/>
          <p:cNvSpPr/>
          <p:nvPr/>
        </p:nvSpPr>
        <p:spPr>
          <a:xfrm flipH="1">
            <a:off x="-5250" y="-7850"/>
            <a:ext cx="9154500" cy="4807200"/>
          </a:xfrm>
          <a:prstGeom prst="rtTriangle">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eal">
  <p:cSld name="SECTION_HEADER_2">
    <p:spTree>
      <p:nvGrpSpPr>
        <p:cNvPr id="19" name="Shape 19"/>
        <p:cNvGrpSpPr/>
        <p:nvPr/>
      </p:nvGrpSpPr>
      <p:grpSpPr>
        <a:xfrm>
          <a:off x="0" y="0"/>
          <a:ext cx="0" cy="0"/>
          <a:chOff x="0" y="0"/>
          <a:chExt cx="0" cy="0"/>
        </a:xfrm>
      </p:grpSpPr>
      <p:sp>
        <p:nvSpPr>
          <p:cNvPr id="20" name="Google Shape;20;p4"/>
          <p:cNvSpPr/>
          <p:nvPr/>
        </p:nvSpPr>
        <p:spPr>
          <a:xfrm>
            <a:off x="25" y="0"/>
            <a:ext cx="9144000" cy="51435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4"/>
          <p:cNvPicPr preferRelativeResize="0"/>
          <p:nvPr/>
        </p:nvPicPr>
        <p:blipFill rotWithShape="1">
          <a:blip r:embed="rId2">
            <a:alphaModFix/>
          </a:blip>
          <a:srcRect b="0" l="0" r="0" t="0"/>
          <a:stretch/>
        </p:blipFill>
        <p:spPr>
          <a:xfrm>
            <a:off x="367050" y="4800599"/>
            <a:ext cx="1318911" cy="342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YI  | Color Pallet">
  <p:cSld name="BLANK_1">
    <p:spTree>
      <p:nvGrpSpPr>
        <p:cNvPr id="152" name="Shape 152"/>
        <p:cNvGrpSpPr/>
        <p:nvPr/>
      </p:nvGrpSpPr>
      <p:grpSpPr>
        <a:xfrm>
          <a:off x="0" y="0"/>
          <a:ext cx="0" cy="0"/>
          <a:chOff x="0" y="0"/>
          <a:chExt cx="0" cy="0"/>
        </a:xfrm>
      </p:grpSpPr>
      <p:sp>
        <p:nvSpPr>
          <p:cNvPr id="153" name="Google Shape;153;p31"/>
          <p:cNvSpPr/>
          <p:nvPr/>
        </p:nvSpPr>
        <p:spPr>
          <a:xfrm>
            <a:off x="162425" y="4120075"/>
            <a:ext cx="8628000" cy="53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1"/>
          <p:cNvSpPr/>
          <p:nvPr/>
        </p:nvSpPr>
        <p:spPr>
          <a:xfrm>
            <a:off x="8035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1"/>
          <p:cNvSpPr/>
          <p:nvPr/>
        </p:nvSpPr>
        <p:spPr>
          <a:xfrm>
            <a:off x="803525" y="1382325"/>
            <a:ext cx="548700" cy="5487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1"/>
          <p:cNvSpPr/>
          <p:nvPr/>
        </p:nvSpPr>
        <p:spPr>
          <a:xfrm>
            <a:off x="2082125" y="726000"/>
            <a:ext cx="548700" cy="548700"/>
          </a:xfrm>
          <a:prstGeom prst="rect">
            <a:avLst/>
          </a:prstGeom>
          <a:solidFill>
            <a:srgbClr val="562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1"/>
          <p:cNvSpPr/>
          <p:nvPr/>
        </p:nvSpPr>
        <p:spPr>
          <a:xfrm>
            <a:off x="2082125" y="1382325"/>
            <a:ext cx="548700" cy="548700"/>
          </a:xfrm>
          <a:prstGeom prst="rect">
            <a:avLst/>
          </a:prstGeom>
          <a:solidFill>
            <a:srgbClr val="D42E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1"/>
          <p:cNvSpPr/>
          <p:nvPr/>
        </p:nvSpPr>
        <p:spPr>
          <a:xfrm>
            <a:off x="3514650" y="726000"/>
            <a:ext cx="548700" cy="548700"/>
          </a:xfrm>
          <a:prstGeom prst="rect">
            <a:avLst/>
          </a:prstGeom>
          <a:solidFill>
            <a:srgbClr val="A100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1"/>
          <p:cNvSpPr/>
          <p:nvPr/>
        </p:nvSpPr>
        <p:spPr>
          <a:xfrm>
            <a:off x="3514650" y="1382325"/>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1"/>
          <p:cNvSpPr/>
          <p:nvPr/>
        </p:nvSpPr>
        <p:spPr>
          <a:xfrm>
            <a:off x="2082125" y="2038650"/>
            <a:ext cx="548700" cy="548700"/>
          </a:xfrm>
          <a:prstGeom prst="rect">
            <a:avLst/>
          </a:prstGeom>
          <a:solidFill>
            <a:srgbClr val="61B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p:nvPr/>
        </p:nvSpPr>
        <p:spPr>
          <a:xfrm>
            <a:off x="2082125" y="269497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1"/>
          <p:cNvSpPr/>
          <p:nvPr/>
        </p:nvSpPr>
        <p:spPr>
          <a:xfrm>
            <a:off x="3514650"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1"/>
          <p:cNvSpPr/>
          <p:nvPr/>
        </p:nvSpPr>
        <p:spPr>
          <a:xfrm>
            <a:off x="2082125" y="3351300"/>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1"/>
          <p:cNvSpPr txBox="1"/>
          <p:nvPr/>
        </p:nvSpPr>
        <p:spPr>
          <a:xfrm>
            <a:off x="683500" y="309925"/>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a:t>
            </a:r>
            <a:r>
              <a:rPr lang="en" sz="1200"/>
              <a:t>orporate</a:t>
            </a:r>
            <a:endParaRPr sz="1200"/>
          </a:p>
        </p:txBody>
      </p:sp>
      <p:sp>
        <p:nvSpPr>
          <p:cNvPr id="166" name="Google Shape;166;p31"/>
          <p:cNvSpPr txBox="1"/>
          <p:nvPr/>
        </p:nvSpPr>
        <p:spPr>
          <a:xfrm>
            <a:off x="1951175" y="3099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Department</a:t>
            </a:r>
            <a:endParaRPr sz="1200"/>
          </a:p>
        </p:txBody>
      </p:sp>
      <p:sp>
        <p:nvSpPr>
          <p:cNvPr id="167" name="Google Shape;167;p31"/>
          <p:cNvSpPr txBox="1"/>
          <p:nvPr/>
        </p:nvSpPr>
        <p:spPr>
          <a:xfrm>
            <a:off x="3398500" y="309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Secondary</a:t>
            </a:r>
            <a:endParaRPr sz="1200"/>
          </a:p>
        </p:txBody>
      </p:sp>
      <p:sp>
        <p:nvSpPr>
          <p:cNvPr id="168" name="Google Shape;168;p31"/>
          <p:cNvSpPr/>
          <p:nvPr/>
        </p:nvSpPr>
        <p:spPr>
          <a:xfrm>
            <a:off x="6010325"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1"/>
          <p:cNvSpPr/>
          <p:nvPr/>
        </p:nvSpPr>
        <p:spPr>
          <a:xfrm>
            <a:off x="6010325" y="138232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1"/>
          <p:cNvSpPr/>
          <p:nvPr/>
        </p:nvSpPr>
        <p:spPr>
          <a:xfrm>
            <a:off x="60103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1"/>
          <p:cNvSpPr txBox="1"/>
          <p:nvPr/>
        </p:nvSpPr>
        <p:spPr>
          <a:xfrm>
            <a:off x="5882175" y="309825"/>
            <a:ext cx="28548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 Main Theme</a:t>
            </a:r>
            <a:endParaRPr sz="1200"/>
          </a:p>
        </p:txBody>
      </p:sp>
      <p:sp>
        <p:nvSpPr>
          <p:cNvPr id="172" name="Google Shape;172;p31"/>
          <p:cNvSpPr/>
          <p:nvPr/>
        </p:nvSpPr>
        <p:spPr>
          <a:xfrm>
            <a:off x="6894200" y="2038638"/>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p:nvPr/>
        </p:nvSpPr>
        <p:spPr>
          <a:xfrm>
            <a:off x="68942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1"/>
          <p:cNvSpPr/>
          <p:nvPr/>
        </p:nvSpPr>
        <p:spPr>
          <a:xfrm>
            <a:off x="68942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txBox="1"/>
          <p:nvPr/>
        </p:nvSpPr>
        <p:spPr>
          <a:xfrm>
            <a:off x="6776950" y="1029000"/>
            <a:ext cx="20934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a:t>
            </a:r>
            <a:r>
              <a:rPr lang="en" sz="1200"/>
              <a:t> Alt Themes</a:t>
            </a:r>
            <a:endParaRPr sz="1200"/>
          </a:p>
        </p:txBody>
      </p:sp>
      <p:sp>
        <p:nvSpPr>
          <p:cNvPr id="176" name="Google Shape;176;p31"/>
          <p:cNvSpPr/>
          <p:nvPr/>
        </p:nvSpPr>
        <p:spPr>
          <a:xfrm>
            <a:off x="7549300" y="2038638"/>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75493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75493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txBox="1"/>
          <p:nvPr/>
        </p:nvSpPr>
        <p:spPr>
          <a:xfrm>
            <a:off x="2630825"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180" name="Google Shape;180;p31"/>
          <p:cNvSpPr txBox="1"/>
          <p:nvPr/>
        </p:nvSpPr>
        <p:spPr>
          <a:xfrm>
            <a:off x="2630825"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181" name="Google Shape;181;p31"/>
          <p:cNvSpPr txBox="1"/>
          <p:nvPr/>
        </p:nvSpPr>
        <p:spPr>
          <a:xfrm>
            <a:off x="2630825"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182" name="Google Shape;182;p31"/>
          <p:cNvSpPr txBox="1"/>
          <p:nvPr/>
        </p:nvSpPr>
        <p:spPr>
          <a:xfrm>
            <a:off x="2630825" y="284647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EDU</a:t>
            </a:r>
            <a:endParaRPr sz="1200"/>
          </a:p>
        </p:txBody>
      </p:sp>
      <p:sp>
        <p:nvSpPr>
          <p:cNvPr id="183" name="Google Shape;183;p31"/>
          <p:cNvSpPr txBox="1"/>
          <p:nvPr/>
        </p:nvSpPr>
        <p:spPr>
          <a:xfrm>
            <a:off x="2630825" y="35028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TECH</a:t>
            </a:r>
            <a:endParaRPr sz="1200"/>
          </a:p>
        </p:txBody>
      </p:sp>
      <p:sp>
        <p:nvSpPr>
          <p:cNvPr id="184" name="Google Shape;184;p31"/>
          <p:cNvSpPr txBox="1"/>
          <p:nvPr/>
        </p:nvSpPr>
        <p:spPr>
          <a:xfrm>
            <a:off x="4063350"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185" name="Google Shape;185;p31"/>
          <p:cNvSpPr txBox="1"/>
          <p:nvPr/>
        </p:nvSpPr>
        <p:spPr>
          <a:xfrm>
            <a:off x="4063350"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186" name="Google Shape;186;p31"/>
          <p:cNvSpPr txBox="1"/>
          <p:nvPr/>
        </p:nvSpPr>
        <p:spPr>
          <a:xfrm>
            <a:off x="4063350"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187" name="Google Shape;187;p31"/>
          <p:cNvSpPr/>
          <p:nvPr/>
        </p:nvSpPr>
        <p:spPr>
          <a:xfrm>
            <a:off x="803525" y="3351300"/>
            <a:ext cx="548700" cy="5487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txBox="1"/>
          <p:nvPr/>
        </p:nvSpPr>
        <p:spPr>
          <a:xfrm>
            <a:off x="683500" y="2954100"/>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UC Blue</a:t>
            </a:r>
            <a:endParaRPr sz="1200"/>
          </a:p>
        </p:txBody>
      </p:sp>
      <p:sp>
        <p:nvSpPr>
          <p:cNvPr id="189" name="Google Shape;189;p31"/>
          <p:cNvSpPr txBox="1"/>
          <p:nvPr/>
        </p:nvSpPr>
        <p:spPr>
          <a:xfrm>
            <a:off x="803525" y="4120075"/>
            <a:ext cx="7783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FYI — DELETE SLIDE WHEN NOT NEEDED. REFERENCE ONLY. COLORS EMBEDDED. </a:t>
            </a:r>
            <a:br>
              <a:rPr lang="en"/>
            </a:br>
            <a:r>
              <a:rPr lang="en"/>
              <a:t>COLOR LAYOUT IS EMBEDDED IN MASTER LAYOUTS AS WELL.</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oter">
  <p:cSld name="CUSTOM">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dk2"/>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Title Intro Page">
  <p:cSld name="CUSTOM_1">
    <p:spTree>
      <p:nvGrpSpPr>
        <p:cNvPr id="192" name="Shape 192"/>
        <p:cNvGrpSpPr/>
        <p:nvPr/>
      </p:nvGrpSpPr>
      <p:grpSpPr>
        <a:xfrm>
          <a:off x="0" y="0"/>
          <a:ext cx="0" cy="0"/>
          <a:chOff x="0" y="0"/>
          <a:chExt cx="0" cy="0"/>
        </a:xfrm>
      </p:grpSpPr>
      <p:sp>
        <p:nvSpPr>
          <p:cNvPr id="193" name="Google Shape;193;p33"/>
          <p:cNvSpPr/>
          <p:nvPr/>
        </p:nvSpPr>
        <p:spPr>
          <a:xfrm>
            <a:off x="1375800" y="3771900"/>
            <a:ext cx="7768200" cy="13716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1375800" y="0"/>
            <a:ext cx="7768200" cy="37719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txBox="1"/>
          <p:nvPr>
            <p:ph type="title"/>
          </p:nvPr>
        </p:nvSpPr>
        <p:spPr>
          <a:xfrm>
            <a:off x="1731775" y="445025"/>
            <a:ext cx="654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 name="Google Shape;196;p33"/>
          <p:cNvSpPr/>
          <p:nvPr/>
        </p:nvSpPr>
        <p:spPr>
          <a:xfrm>
            <a:off x="0" y="0"/>
            <a:ext cx="13758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txBox="1"/>
          <p:nvPr>
            <p:ph idx="1" type="body"/>
          </p:nvPr>
        </p:nvSpPr>
        <p:spPr>
          <a:xfrm>
            <a:off x="1731775" y="1535325"/>
            <a:ext cx="6179100" cy="2610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extLst>
    <p:ext uri="{DCECCB84-F9BA-43D5-87BE-67443E8EF086}">
      <p15:sldGuideLst>
        <p15:guide id="1" pos="1152">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w/ Text + Graphic">
  <p:cSld name="Full Page w/ Text + Graphic">
    <p:spTree>
      <p:nvGrpSpPr>
        <p:cNvPr id="198" name="Shape 198"/>
        <p:cNvGrpSpPr/>
        <p:nvPr/>
      </p:nvGrpSpPr>
      <p:grpSpPr>
        <a:xfrm>
          <a:off x="0" y="0"/>
          <a:ext cx="0" cy="0"/>
          <a:chOff x="0" y="0"/>
          <a:chExt cx="0" cy="0"/>
        </a:xfrm>
      </p:grpSpPr>
      <p:sp>
        <p:nvSpPr>
          <p:cNvPr id="199" name="Google Shape;199;p34"/>
          <p:cNvSpPr txBox="1"/>
          <p:nvPr>
            <p:ph idx="1" type="body"/>
          </p:nvPr>
        </p:nvSpPr>
        <p:spPr>
          <a:xfrm>
            <a:off x="233551" y="1110076"/>
            <a:ext cx="3595500" cy="3612600"/>
          </a:xfrm>
          <a:prstGeom prst="rect">
            <a:avLst/>
          </a:prstGeom>
          <a:noFill/>
          <a:ln>
            <a:noFill/>
          </a:ln>
        </p:spPr>
        <p:txBody>
          <a:bodyPr anchorCtr="0" anchor="t" bIns="22850" lIns="45725" spcFirstLastPara="1" rIns="45725" wrap="square" tIns="22850">
            <a:noAutofit/>
          </a:bodyPr>
          <a:lstStyle>
            <a:lvl1pPr indent="-342900" lvl="0" marL="457200" marR="0" rtl="0" algn="l">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0" name="Google Shape;200;p34"/>
          <p:cNvSpPr/>
          <p:nvPr>
            <p:ph idx="2" type="chart"/>
          </p:nvPr>
        </p:nvSpPr>
        <p:spPr>
          <a:xfrm>
            <a:off x="3828819" y="1110076"/>
            <a:ext cx="4948500" cy="3612600"/>
          </a:xfrm>
          <a:prstGeom prst="rect">
            <a:avLst/>
          </a:prstGeom>
          <a:noFill/>
          <a:ln>
            <a:noFill/>
          </a:ln>
        </p:spPr>
        <p:txBody>
          <a:bodyPr anchorCtr="0" anchor="t" bIns="22850" lIns="45725" spcFirstLastPara="1" rIns="45725" wrap="square" tIns="22850">
            <a:noAutofit/>
          </a:bodyPr>
          <a:lstStyle>
            <a:lvl1pPr lvl="0" marR="0" rtl="0" algn="l">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spcBef>
                <a:spcPts val="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1" name="Google Shape;201;p34"/>
          <p:cNvSpPr txBox="1"/>
          <p:nvPr>
            <p:ph type="title"/>
          </p:nvPr>
        </p:nvSpPr>
        <p:spPr>
          <a:xfrm>
            <a:off x="252350" y="274683"/>
            <a:ext cx="8186100" cy="993900"/>
          </a:xfrm>
          <a:prstGeom prst="rect">
            <a:avLst/>
          </a:prstGeom>
          <a:noFill/>
          <a:ln>
            <a:noFill/>
          </a:ln>
        </p:spPr>
        <p:txBody>
          <a:bodyPr anchorCtr="0" anchor="t" bIns="22850" lIns="45725" spcFirstLastPara="1" rIns="45725" wrap="square" tIns="22850">
            <a:noAutofit/>
          </a:bodyPr>
          <a:lstStyle>
            <a:lvl1pPr lvl="0" marR="0" rtl="0" algn="l">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rtl="0">
              <a:spcBef>
                <a:spcPts val="0"/>
              </a:spcBef>
              <a:spcAft>
                <a:spcPts val="0"/>
              </a:spcAft>
              <a:buSzPts val="2800"/>
              <a:buNone/>
              <a:defRPr sz="900"/>
            </a:lvl2pPr>
            <a:lvl3pPr lvl="2" rtl="0">
              <a:spcBef>
                <a:spcPts val="0"/>
              </a:spcBef>
              <a:spcAft>
                <a:spcPts val="0"/>
              </a:spcAft>
              <a:buSzPts val="2800"/>
              <a:buNone/>
              <a:defRPr sz="900"/>
            </a:lvl3pPr>
            <a:lvl4pPr lvl="3" rtl="0">
              <a:spcBef>
                <a:spcPts val="0"/>
              </a:spcBef>
              <a:spcAft>
                <a:spcPts val="0"/>
              </a:spcAft>
              <a:buSzPts val="2800"/>
              <a:buNone/>
              <a:defRPr sz="900"/>
            </a:lvl4pPr>
            <a:lvl5pPr lvl="4" rtl="0">
              <a:spcBef>
                <a:spcPts val="0"/>
              </a:spcBef>
              <a:spcAft>
                <a:spcPts val="0"/>
              </a:spcAft>
              <a:buSzPts val="2800"/>
              <a:buNone/>
              <a:defRPr sz="900"/>
            </a:lvl5pPr>
            <a:lvl6pPr lvl="5" rtl="0">
              <a:spcBef>
                <a:spcPts val="0"/>
              </a:spcBef>
              <a:spcAft>
                <a:spcPts val="0"/>
              </a:spcAft>
              <a:buSzPts val="2800"/>
              <a:buNone/>
              <a:defRPr sz="900"/>
            </a:lvl6pPr>
            <a:lvl7pPr lvl="6" rtl="0">
              <a:spcBef>
                <a:spcPts val="0"/>
              </a:spcBef>
              <a:spcAft>
                <a:spcPts val="0"/>
              </a:spcAft>
              <a:buSzPts val="2800"/>
              <a:buNone/>
              <a:defRPr sz="900"/>
            </a:lvl7pPr>
            <a:lvl8pPr lvl="7" rtl="0">
              <a:spcBef>
                <a:spcPts val="0"/>
              </a:spcBef>
              <a:spcAft>
                <a:spcPts val="0"/>
              </a:spcAft>
              <a:buSzPts val="2800"/>
              <a:buNone/>
              <a:defRPr sz="900"/>
            </a:lvl8pPr>
            <a:lvl9pPr lvl="8" rtl="0">
              <a:spcBef>
                <a:spcPts val="0"/>
              </a:spcBef>
              <a:spcAft>
                <a:spcPts val="0"/>
              </a:spcAft>
              <a:buSzPts val="2800"/>
              <a:buNone/>
              <a:defRPr sz="9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w/ Text">
  <p:cSld name="Half Page w/ Text">
    <p:spTree>
      <p:nvGrpSpPr>
        <p:cNvPr id="202" name="Shape 202"/>
        <p:cNvGrpSpPr/>
        <p:nvPr/>
      </p:nvGrpSpPr>
      <p:grpSpPr>
        <a:xfrm>
          <a:off x="0" y="0"/>
          <a:ext cx="0" cy="0"/>
          <a:chOff x="0" y="0"/>
          <a:chExt cx="0" cy="0"/>
        </a:xfrm>
      </p:grpSpPr>
      <p:sp>
        <p:nvSpPr>
          <p:cNvPr id="203" name="Google Shape;203;p35"/>
          <p:cNvSpPr txBox="1"/>
          <p:nvPr>
            <p:ph idx="1" type="body"/>
          </p:nvPr>
        </p:nvSpPr>
        <p:spPr>
          <a:xfrm>
            <a:off x="252350" y="1268453"/>
            <a:ext cx="4705200" cy="3562500"/>
          </a:xfrm>
          <a:prstGeom prst="rect">
            <a:avLst/>
          </a:prstGeom>
          <a:noFill/>
          <a:ln>
            <a:noFill/>
          </a:ln>
        </p:spPr>
        <p:txBody>
          <a:bodyPr anchorCtr="0" anchor="t" bIns="22850" lIns="45725" spcFirstLastPara="1" rIns="45725" wrap="square" tIns="22850">
            <a:noAutofit/>
          </a:bodyPr>
          <a:lstStyle>
            <a:lvl1pPr indent="-342900" lvl="0" marL="457200" marR="0" rtl="0" algn="l">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87350" lvl="1" marL="914400" marR="0" rtl="0" algn="l">
              <a:spcBef>
                <a:spcPts val="1600"/>
              </a:spcBef>
              <a:spcAft>
                <a:spcPts val="0"/>
              </a:spcAft>
              <a:buClr>
                <a:schemeClr val="dk1"/>
              </a:buClr>
              <a:buSzPts val="2500"/>
              <a:buFont typeface="Arial"/>
              <a:buChar char="–"/>
              <a:defRPr b="0" i="0" sz="2500" u="none" cap="none" strike="noStrike">
                <a:solidFill>
                  <a:schemeClr val="dk1"/>
                </a:solidFill>
                <a:latin typeface="Calibri"/>
                <a:ea typeface="Calibri"/>
                <a:cs typeface="Calibri"/>
                <a:sym typeface="Calibri"/>
              </a:defRPr>
            </a:lvl2pPr>
            <a:lvl3pPr indent="-368300" lvl="2" marL="1371600" marR="0" rtl="0" algn="l">
              <a:spcBef>
                <a:spcPts val="16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3pPr>
            <a:lvl4pPr indent="-342900" lvl="3" marL="1828800" marR="0" rtl="0" algn="l">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4" name="Google Shape;204;p35"/>
          <p:cNvSpPr txBox="1"/>
          <p:nvPr>
            <p:ph type="title"/>
          </p:nvPr>
        </p:nvSpPr>
        <p:spPr>
          <a:xfrm>
            <a:off x="252349" y="274680"/>
            <a:ext cx="6182400" cy="993900"/>
          </a:xfrm>
          <a:prstGeom prst="rect">
            <a:avLst/>
          </a:prstGeom>
          <a:noFill/>
          <a:ln>
            <a:noFill/>
          </a:ln>
        </p:spPr>
        <p:txBody>
          <a:bodyPr anchorCtr="0" anchor="t" bIns="22850" lIns="45725" spcFirstLastPara="1" rIns="45725" wrap="square" tIns="22850">
            <a:noAutofit/>
          </a:bodyPr>
          <a:lstStyle>
            <a:lvl1pPr lvl="0" marR="0" rtl="0" algn="l">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rtl="0">
              <a:spcBef>
                <a:spcPts val="0"/>
              </a:spcBef>
              <a:spcAft>
                <a:spcPts val="0"/>
              </a:spcAft>
              <a:buSzPts val="2800"/>
              <a:buNone/>
              <a:defRPr sz="900"/>
            </a:lvl2pPr>
            <a:lvl3pPr lvl="2" rtl="0">
              <a:spcBef>
                <a:spcPts val="0"/>
              </a:spcBef>
              <a:spcAft>
                <a:spcPts val="0"/>
              </a:spcAft>
              <a:buSzPts val="2800"/>
              <a:buNone/>
              <a:defRPr sz="900"/>
            </a:lvl3pPr>
            <a:lvl4pPr lvl="3" rtl="0">
              <a:spcBef>
                <a:spcPts val="0"/>
              </a:spcBef>
              <a:spcAft>
                <a:spcPts val="0"/>
              </a:spcAft>
              <a:buSzPts val="2800"/>
              <a:buNone/>
              <a:defRPr sz="900"/>
            </a:lvl4pPr>
            <a:lvl5pPr lvl="4" rtl="0">
              <a:spcBef>
                <a:spcPts val="0"/>
              </a:spcBef>
              <a:spcAft>
                <a:spcPts val="0"/>
              </a:spcAft>
              <a:buSzPts val="2800"/>
              <a:buNone/>
              <a:defRPr sz="900"/>
            </a:lvl5pPr>
            <a:lvl6pPr lvl="5" rtl="0">
              <a:spcBef>
                <a:spcPts val="0"/>
              </a:spcBef>
              <a:spcAft>
                <a:spcPts val="0"/>
              </a:spcAft>
              <a:buSzPts val="2800"/>
              <a:buNone/>
              <a:defRPr sz="900"/>
            </a:lvl6pPr>
            <a:lvl7pPr lvl="6" rtl="0">
              <a:spcBef>
                <a:spcPts val="0"/>
              </a:spcBef>
              <a:spcAft>
                <a:spcPts val="0"/>
              </a:spcAft>
              <a:buSzPts val="2800"/>
              <a:buNone/>
              <a:defRPr sz="900"/>
            </a:lvl7pPr>
            <a:lvl8pPr lvl="7" rtl="0">
              <a:spcBef>
                <a:spcPts val="0"/>
              </a:spcBef>
              <a:spcAft>
                <a:spcPts val="0"/>
              </a:spcAft>
              <a:buSzPts val="2800"/>
              <a:buNone/>
              <a:defRPr sz="900"/>
            </a:lvl8pPr>
            <a:lvl9pPr lvl="8" rtl="0">
              <a:spcBef>
                <a:spcPts val="0"/>
              </a:spcBef>
              <a:spcAft>
                <a:spcPts val="0"/>
              </a:spcAft>
              <a:buSzPts val="2800"/>
              <a:buNone/>
              <a:defRPr sz="9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n Branded Slide">
  <p:cSld name="Non Branded Slide">
    <p:spTree>
      <p:nvGrpSpPr>
        <p:cNvPr id="205" name="Shape 205"/>
        <p:cNvGrpSpPr/>
        <p:nvPr/>
      </p:nvGrpSpPr>
      <p:grpSpPr>
        <a:xfrm>
          <a:off x="0" y="0"/>
          <a:ext cx="0" cy="0"/>
          <a:chOff x="0" y="0"/>
          <a:chExt cx="0" cy="0"/>
        </a:xfrm>
      </p:grpSpPr>
      <p:sp>
        <p:nvSpPr>
          <p:cNvPr id="206" name="Google Shape;206;p36"/>
          <p:cNvSpPr txBox="1"/>
          <p:nvPr>
            <p:ph type="title"/>
          </p:nvPr>
        </p:nvSpPr>
        <p:spPr>
          <a:xfrm>
            <a:off x="402850" y="374253"/>
            <a:ext cx="8313600" cy="492600"/>
          </a:xfrm>
          <a:prstGeom prst="rect">
            <a:avLst/>
          </a:prstGeom>
          <a:noFill/>
          <a:ln>
            <a:noFill/>
          </a:ln>
        </p:spPr>
        <p:txBody>
          <a:bodyPr anchorCtr="0" anchor="b" bIns="22850" lIns="45725" spcFirstLastPara="1" rIns="45725" wrap="square" tIns="22850">
            <a:noAutofit/>
          </a:bodyPr>
          <a:lstStyle>
            <a:lvl1pPr lvl="0" rtl="0" algn="l">
              <a:lnSpc>
                <a:spcPct val="90000"/>
              </a:lnSpc>
              <a:spcBef>
                <a:spcPts val="0"/>
              </a:spcBef>
              <a:spcAft>
                <a:spcPts val="0"/>
              </a:spcAft>
              <a:buSzPts val="2800"/>
              <a:buNone/>
              <a:defRPr b="1" sz="2400" cap="none">
                <a:solidFill>
                  <a:schemeClr val="dk2"/>
                </a:solidFill>
                <a:latin typeface="Arial"/>
                <a:ea typeface="Arial"/>
                <a:cs typeface="Arial"/>
                <a:sym typeface="Arial"/>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207" name="Google Shape;207;p36"/>
          <p:cNvSpPr txBox="1"/>
          <p:nvPr>
            <p:ph idx="1" type="body"/>
          </p:nvPr>
        </p:nvSpPr>
        <p:spPr>
          <a:xfrm>
            <a:off x="409670" y="1595617"/>
            <a:ext cx="8290500" cy="30993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300"/>
              </a:spcBef>
              <a:spcAft>
                <a:spcPts val="0"/>
              </a:spcAft>
              <a:buClr>
                <a:schemeClr val="dk1"/>
              </a:buClr>
              <a:buSzPts val="1100"/>
              <a:buFont typeface="Arial"/>
              <a:buNone/>
              <a:defRPr sz="1400">
                <a:solidFill>
                  <a:schemeClr val="dk2"/>
                </a:solidFill>
                <a:latin typeface="Arial"/>
                <a:ea typeface="Arial"/>
                <a:cs typeface="Arial"/>
                <a:sym typeface="Arial"/>
              </a:defRPr>
            </a:lvl1pPr>
            <a:lvl2pPr indent="-228600" lvl="1" marL="914400" rtl="0" algn="l">
              <a:lnSpc>
                <a:spcPct val="90000"/>
              </a:lnSpc>
              <a:spcBef>
                <a:spcPts val="300"/>
              </a:spcBef>
              <a:spcAft>
                <a:spcPts val="0"/>
              </a:spcAft>
              <a:buClr>
                <a:schemeClr val="dk1"/>
              </a:buClr>
              <a:buSzPts val="900"/>
              <a:buFont typeface="Arial"/>
              <a:buNone/>
              <a:defRPr sz="1200">
                <a:solidFill>
                  <a:schemeClr val="dk2"/>
                </a:solidFill>
                <a:latin typeface="Arial"/>
                <a:ea typeface="Arial"/>
                <a:cs typeface="Arial"/>
                <a:sym typeface="Arial"/>
              </a:defRPr>
            </a:lvl2pPr>
            <a:lvl3pPr indent="-228600" lvl="2" marL="1371600" rtl="0" algn="l">
              <a:lnSpc>
                <a:spcPct val="90000"/>
              </a:lnSpc>
              <a:spcBef>
                <a:spcPts val="300"/>
              </a:spcBef>
              <a:spcAft>
                <a:spcPts val="0"/>
              </a:spcAft>
              <a:buClr>
                <a:schemeClr val="dk1"/>
              </a:buClr>
              <a:buSzPts val="800"/>
              <a:buFont typeface="Arial"/>
              <a:buNone/>
              <a:defRPr sz="1000">
                <a:solidFill>
                  <a:schemeClr val="dk2"/>
                </a:solidFill>
                <a:latin typeface="Arial"/>
                <a:ea typeface="Arial"/>
                <a:cs typeface="Arial"/>
                <a:sym typeface="Arial"/>
              </a:defRPr>
            </a:lvl3pPr>
            <a:lvl4pPr indent="-228600" lvl="3" marL="1828800" rtl="0" algn="l">
              <a:lnSpc>
                <a:spcPct val="90000"/>
              </a:lnSpc>
              <a:spcBef>
                <a:spcPts val="300"/>
              </a:spcBef>
              <a:spcAft>
                <a:spcPts val="0"/>
              </a:spcAft>
              <a:buClr>
                <a:schemeClr val="dk1"/>
              </a:buClr>
              <a:buSzPts val="700"/>
              <a:buFont typeface="Arial"/>
              <a:buNone/>
              <a:defRPr sz="900">
                <a:solidFill>
                  <a:schemeClr val="dk2"/>
                </a:solidFill>
                <a:latin typeface="Arial"/>
                <a:ea typeface="Arial"/>
                <a:cs typeface="Arial"/>
                <a:sym typeface="Arial"/>
              </a:defRPr>
            </a:lvl4pPr>
            <a:lvl5pPr indent="-336550" lvl="4" marL="2286000" rtl="0" algn="l">
              <a:spcBef>
                <a:spcPts val="300"/>
              </a:spcBef>
              <a:spcAft>
                <a:spcPts val="0"/>
              </a:spcAft>
              <a:buClr>
                <a:schemeClr val="dk1"/>
              </a:buClr>
              <a:buSzPts val="1700"/>
              <a:buFont typeface="Noto Sans Symbols"/>
              <a:buChar char="▪"/>
              <a:defRPr>
                <a:solidFill>
                  <a:schemeClr val="lt1"/>
                </a:solidFill>
              </a:defRPr>
            </a:lvl5pPr>
            <a:lvl6pPr indent="-285750" lvl="5" marL="2743200" rtl="0" algn="l">
              <a:spcBef>
                <a:spcPts val="200"/>
              </a:spcBef>
              <a:spcAft>
                <a:spcPts val="0"/>
              </a:spcAft>
              <a:buClr>
                <a:schemeClr val="dk2"/>
              </a:buClr>
              <a:buSzPts val="900"/>
              <a:buChar char="■"/>
              <a:defRPr/>
            </a:lvl6pPr>
            <a:lvl7pPr indent="-285750" lvl="6" marL="3200400" rtl="0" algn="l">
              <a:spcBef>
                <a:spcPts val="200"/>
              </a:spcBef>
              <a:spcAft>
                <a:spcPts val="0"/>
              </a:spcAft>
              <a:buClr>
                <a:schemeClr val="dk2"/>
              </a:buClr>
              <a:buSzPts val="900"/>
              <a:buChar char="●"/>
              <a:defRPr/>
            </a:lvl7pPr>
            <a:lvl8pPr indent="-285750" lvl="7" marL="3657600" rtl="0" algn="l">
              <a:spcBef>
                <a:spcPts val="200"/>
              </a:spcBef>
              <a:spcAft>
                <a:spcPts val="0"/>
              </a:spcAft>
              <a:buClr>
                <a:schemeClr val="dk2"/>
              </a:buClr>
              <a:buSzPts val="900"/>
              <a:buChar char="○"/>
              <a:defRPr/>
            </a:lvl8pPr>
            <a:lvl9pPr indent="-285750" lvl="8" marL="4114800" rtl="0" algn="l">
              <a:spcBef>
                <a:spcPts val="200"/>
              </a:spcBef>
              <a:spcAft>
                <a:spcPts val="0"/>
              </a:spcAft>
              <a:buClr>
                <a:schemeClr val="dk2"/>
              </a:buClr>
              <a:buSzPts val="900"/>
              <a:buChar char="■"/>
              <a:defRPr/>
            </a:lvl9pPr>
          </a:lstStyle>
          <a:p/>
        </p:txBody>
      </p:sp>
      <p:sp>
        <p:nvSpPr>
          <p:cNvPr id="208" name="Google Shape;208;p36"/>
          <p:cNvSpPr txBox="1"/>
          <p:nvPr>
            <p:ph idx="2" type="body"/>
          </p:nvPr>
        </p:nvSpPr>
        <p:spPr>
          <a:xfrm>
            <a:off x="412914" y="870215"/>
            <a:ext cx="8313600" cy="438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800"/>
              </a:spcBef>
              <a:spcAft>
                <a:spcPts val="0"/>
              </a:spcAft>
              <a:buSzPts val="1500"/>
              <a:buFont typeface="Arial"/>
              <a:buNone/>
              <a:defRPr b="0" sz="1500">
                <a:solidFill>
                  <a:srgbClr val="6F6F6F"/>
                </a:solidFill>
                <a:latin typeface="Arial"/>
                <a:ea typeface="Arial"/>
                <a:cs typeface="Arial"/>
                <a:sym typeface="Arial"/>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285750" lvl="5" marL="2743200" rtl="0" algn="l">
              <a:spcBef>
                <a:spcPts val="200"/>
              </a:spcBef>
              <a:spcAft>
                <a:spcPts val="0"/>
              </a:spcAft>
              <a:buClr>
                <a:schemeClr val="dk2"/>
              </a:buClr>
              <a:buSzPts val="900"/>
              <a:buChar char="■"/>
              <a:defRPr/>
            </a:lvl6pPr>
            <a:lvl7pPr indent="-285750" lvl="6" marL="3200400" rtl="0" algn="l">
              <a:spcBef>
                <a:spcPts val="200"/>
              </a:spcBef>
              <a:spcAft>
                <a:spcPts val="0"/>
              </a:spcAft>
              <a:buClr>
                <a:schemeClr val="dk2"/>
              </a:buClr>
              <a:buSzPts val="900"/>
              <a:buChar char="●"/>
              <a:defRPr/>
            </a:lvl7pPr>
            <a:lvl8pPr indent="-285750" lvl="7" marL="3657600" rtl="0" algn="l">
              <a:spcBef>
                <a:spcPts val="200"/>
              </a:spcBef>
              <a:spcAft>
                <a:spcPts val="0"/>
              </a:spcAft>
              <a:buClr>
                <a:schemeClr val="dk2"/>
              </a:buClr>
              <a:buSzPts val="900"/>
              <a:buChar char="○"/>
              <a:defRPr/>
            </a:lvl8pPr>
            <a:lvl9pPr indent="-285750" lvl="8" marL="4114800" rtl="0" algn="l">
              <a:spcBef>
                <a:spcPts val="200"/>
              </a:spcBef>
              <a:spcAft>
                <a:spcPts val="0"/>
              </a:spcAft>
              <a:buClr>
                <a:schemeClr val="dk2"/>
              </a:buClr>
              <a:buSzPts val="900"/>
              <a:buChar char="■"/>
              <a:defRPr/>
            </a:lvl9pPr>
          </a:lstStyle>
          <a:p/>
        </p:txBody>
      </p:sp>
      <p:sp>
        <p:nvSpPr>
          <p:cNvPr id="209" name="Google Shape;209;p36"/>
          <p:cNvSpPr/>
          <p:nvPr/>
        </p:nvSpPr>
        <p:spPr>
          <a:xfrm>
            <a:off x="6506307" y="4732774"/>
            <a:ext cx="2637900" cy="4107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title and Text slide">
  <p:cSld name="Title, Sub title and Text slide">
    <p:spTree>
      <p:nvGrpSpPr>
        <p:cNvPr id="210" name="Shape 210"/>
        <p:cNvGrpSpPr/>
        <p:nvPr/>
      </p:nvGrpSpPr>
      <p:grpSpPr>
        <a:xfrm>
          <a:off x="0" y="0"/>
          <a:ext cx="0" cy="0"/>
          <a:chOff x="0" y="0"/>
          <a:chExt cx="0" cy="0"/>
        </a:xfrm>
      </p:grpSpPr>
      <p:sp>
        <p:nvSpPr>
          <p:cNvPr id="211" name="Google Shape;211;p37"/>
          <p:cNvSpPr txBox="1"/>
          <p:nvPr>
            <p:ph type="title"/>
          </p:nvPr>
        </p:nvSpPr>
        <p:spPr>
          <a:xfrm>
            <a:off x="404150" y="373832"/>
            <a:ext cx="8313300" cy="492300"/>
          </a:xfrm>
          <a:prstGeom prst="rect">
            <a:avLst/>
          </a:prstGeom>
          <a:noFill/>
          <a:ln>
            <a:noFill/>
          </a:ln>
        </p:spPr>
        <p:txBody>
          <a:bodyPr anchorCtr="0" anchor="b" bIns="22850" lIns="45725" spcFirstLastPara="1" rIns="45725" wrap="square" tIns="22850">
            <a:noAutofit/>
          </a:bodyPr>
          <a:lstStyle>
            <a:lvl1pPr lvl="0" rtl="0" algn="l">
              <a:lnSpc>
                <a:spcPct val="90000"/>
              </a:lnSpc>
              <a:spcBef>
                <a:spcPts val="0"/>
              </a:spcBef>
              <a:spcAft>
                <a:spcPts val="0"/>
              </a:spcAft>
              <a:buSzPts val="700"/>
              <a:buNone/>
              <a:defRPr sz="2400" cap="none">
                <a:solidFill>
                  <a:schemeClr val="dk2"/>
                </a:solidFill>
                <a:latin typeface="Arial"/>
                <a:ea typeface="Arial"/>
                <a:cs typeface="Arial"/>
                <a:sym typeface="Aria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12" name="Google Shape;212;p37"/>
          <p:cNvSpPr txBox="1"/>
          <p:nvPr>
            <p:ph idx="1" type="body"/>
          </p:nvPr>
        </p:nvSpPr>
        <p:spPr>
          <a:xfrm>
            <a:off x="415989" y="1593399"/>
            <a:ext cx="8290500" cy="3099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300"/>
              </a:spcBef>
              <a:spcAft>
                <a:spcPts val="0"/>
              </a:spcAft>
              <a:buClr>
                <a:schemeClr val="dk1"/>
              </a:buClr>
              <a:buSzPts val="1400"/>
              <a:buFont typeface="Arial"/>
              <a:buNone/>
              <a:defRPr sz="1400">
                <a:solidFill>
                  <a:schemeClr val="dk2"/>
                </a:solidFill>
                <a:latin typeface="Arial"/>
                <a:ea typeface="Arial"/>
                <a:cs typeface="Arial"/>
                <a:sym typeface="Arial"/>
              </a:defRPr>
            </a:lvl1pPr>
            <a:lvl2pPr indent="-228600" lvl="1" marL="914400" rtl="0" algn="l">
              <a:lnSpc>
                <a:spcPct val="90000"/>
              </a:lnSpc>
              <a:spcBef>
                <a:spcPts val="300"/>
              </a:spcBef>
              <a:spcAft>
                <a:spcPts val="0"/>
              </a:spcAft>
              <a:buClr>
                <a:schemeClr val="dk1"/>
              </a:buClr>
              <a:buSzPts val="1200"/>
              <a:buFont typeface="Arial"/>
              <a:buNone/>
              <a:defRPr sz="1200">
                <a:solidFill>
                  <a:schemeClr val="dk2"/>
                </a:solidFill>
                <a:latin typeface="Arial"/>
                <a:ea typeface="Arial"/>
                <a:cs typeface="Arial"/>
                <a:sym typeface="Arial"/>
              </a:defRPr>
            </a:lvl2pPr>
            <a:lvl3pPr indent="-228600" lvl="2" marL="1371600" rtl="0" algn="l">
              <a:lnSpc>
                <a:spcPct val="90000"/>
              </a:lnSpc>
              <a:spcBef>
                <a:spcPts val="800"/>
              </a:spcBef>
              <a:spcAft>
                <a:spcPts val="0"/>
              </a:spcAft>
              <a:buClr>
                <a:schemeClr val="dk1"/>
              </a:buClr>
              <a:buSzPts val="900"/>
              <a:buFont typeface="Trebuchet MS"/>
              <a:buNone/>
              <a:defRPr sz="900">
                <a:solidFill>
                  <a:schemeClr val="accent4"/>
                </a:solidFill>
              </a:defRPr>
            </a:lvl3pPr>
            <a:lvl4pPr indent="-323850" lvl="3" marL="1828800" rtl="0" algn="l">
              <a:spcBef>
                <a:spcPts val="800"/>
              </a:spcBef>
              <a:spcAft>
                <a:spcPts val="0"/>
              </a:spcAft>
              <a:buClr>
                <a:schemeClr val="dk1"/>
              </a:buClr>
              <a:buSzPts val="1500"/>
              <a:buFont typeface="Noto Sans Symbols"/>
              <a:buChar char="▪"/>
              <a:defRPr sz="1500">
                <a:solidFill>
                  <a:schemeClr val="lt1"/>
                </a:solidFill>
              </a:defRPr>
            </a:lvl4pPr>
            <a:lvl5pPr indent="-336550" lvl="4" marL="2286000" rtl="0" algn="l">
              <a:spcBef>
                <a:spcPts val="300"/>
              </a:spcBef>
              <a:spcAft>
                <a:spcPts val="0"/>
              </a:spcAft>
              <a:buClr>
                <a:schemeClr val="dk1"/>
              </a:buClr>
              <a:buSzPts val="1700"/>
              <a:buFont typeface="Noto Sans Symbols"/>
              <a:buChar char="▪"/>
              <a:defRPr sz="700">
                <a:solidFill>
                  <a:schemeClr val="lt1"/>
                </a:solidFill>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
        <p:nvSpPr>
          <p:cNvPr id="213" name="Google Shape;213;p37"/>
          <p:cNvSpPr txBox="1"/>
          <p:nvPr>
            <p:ph idx="2" type="body"/>
          </p:nvPr>
        </p:nvSpPr>
        <p:spPr>
          <a:xfrm>
            <a:off x="412665" y="870745"/>
            <a:ext cx="8313300" cy="438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800"/>
              </a:spcBef>
              <a:spcAft>
                <a:spcPts val="0"/>
              </a:spcAft>
              <a:buSzPts val="1500"/>
              <a:buFont typeface="Arial"/>
              <a:buNone/>
              <a:defRPr b="0" sz="1500">
                <a:solidFill>
                  <a:srgbClr val="6F6F6F"/>
                </a:solidFill>
                <a:latin typeface="Arial"/>
                <a:ea typeface="Arial"/>
                <a:cs typeface="Arial"/>
                <a:sym typeface="Arial"/>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_HEADER_2_1_1">
    <p:spTree>
      <p:nvGrpSpPr>
        <p:cNvPr id="24" name="Shape 24"/>
        <p:cNvGrpSpPr/>
        <p:nvPr/>
      </p:nvGrpSpPr>
      <p:grpSpPr>
        <a:xfrm>
          <a:off x="0" y="0"/>
          <a:ext cx="0" cy="0"/>
          <a:chOff x="0" y="0"/>
          <a:chExt cx="0" cy="0"/>
        </a:xfrm>
      </p:grpSpPr>
      <p:sp>
        <p:nvSpPr>
          <p:cNvPr id="25" name="Google Shape;25;p5"/>
          <p:cNvSpPr/>
          <p:nvPr/>
        </p:nvSpPr>
        <p:spPr>
          <a:xfrm>
            <a:off x="25" y="0"/>
            <a:ext cx="91440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 name="Google Shape;27;p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5"/>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UC Blue">
  <p:cSld name="SECTION_HEADER_2_1_1_1">
    <p:spTree>
      <p:nvGrpSpPr>
        <p:cNvPr id="29" name="Shape 29"/>
        <p:cNvGrpSpPr/>
        <p:nvPr/>
      </p:nvGrpSpPr>
      <p:grpSpPr>
        <a:xfrm>
          <a:off x="0" y="0"/>
          <a:ext cx="0" cy="0"/>
          <a:chOff x="0" y="0"/>
          <a:chExt cx="0" cy="0"/>
        </a:xfrm>
      </p:grpSpPr>
      <p:sp>
        <p:nvSpPr>
          <p:cNvPr id="30" name="Google Shape;30;p6"/>
          <p:cNvSpPr/>
          <p:nvPr/>
        </p:nvSpPr>
        <p:spPr>
          <a:xfrm>
            <a:off x="25" y="0"/>
            <a:ext cx="9144000" cy="51435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 name="Google Shape;32;p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6"/>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4" name="Shape 34"/>
        <p:cNvGrpSpPr/>
        <p:nvPr/>
      </p:nvGrpSpPr>
      <p:grpSpPr>
        <a:xfrm>
          <a:off x="0" y="0"/>
          <a:ext cx="0" cy="0"/>
          <a:chOff x="0" y="0"/>
          <a:chExt cx="0" cy="0"/>
        </a:xfrm>
      </p:grpSpPr>
      <p:sp>
        <p:nvSpPr>
          <p:cNvPr id="35" name="Google Shape;35;p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 name="Google Shape;36;p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1" name="Shape 41"/>
        <p:cNvGrpSpPr/>
        <p:nvPr/>
      </p:nvGrpSpPr>
      <p:grpSpPr>
        <a:xfrm>
          <a:off x="0" y="0"/>
          <a:ext cx="0" cy="0"/>
          <a:chOff x="0" y="0"/>
          <a:chExt cx="0" cy="0"/>
        </a:xfrm>
      </p:grpSpPr>
      <p:sp>
        <p:nvSpPr>
          <p:cNvPr id="42" name="Google Shape;42;p9"/>
          <p:cNvSpPr/>
          <p:nvPr/>
        </p:nvSpPr>
        <p:spPr>
          <a:xfrm>
            <a:off x="25" y="0"/>
            <a:ext cx="9144000" cy="1143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5" name="Google Shape;45;p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 name="Google Shape;48;p1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1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0" name="Google Shape;50;p1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2.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800600"/>
            <a:ext cx="9144000" cy="3429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 name="Google Shape;7;p1"/>
          <p:cNvPicPr preferRelativeResize="0"/>
          <p:nvPr/>
        </p:nvPicPr>
        <p:blipFill rotWithShape="1">
          <a:blip r:embed="rId1">
            <a:alphaModFix/>
          </a:blip>
          <a:srcRect b="0" l="0" r="0" t="0"/>
          <a:stretch/>
        </p:blipFill>
        <p:spPr>
          <a:xfrm>
            <a:off x="367050" y="4800599"/>
            <a:ext cx="1318911" cy="342900"/>
          </a:xfrm>
          <a:prstGeom prst="rect">
            <a:avLst/>
          </a:prstGeom>
          <a:noFill/>
          <a:ln>
            <a:noFill/>
          </a:ln>
        </p:spPr>
      </p:pic>
      <p:sp>
        <p:nvSpPr>
          <p:cNvPr id="8" name="Google Shape;8;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None/>
              <a:defRPr sz="2800">
                <a:solidFill>
                  <a:schemeClr val="dk2"/>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9" name="Google Shape;9;p1"/>
          <p:cNvSpPr txBox="1"/>
          <p:nvPr>
            <p:ph idx="12" type="sldNum"/>
          </p:nvPr>
        </p:nvSpPr>
        <p:spPr>
          <a:xfrm>
            <a:off x="8241658" y="4730242"/>
            <a:ext cx="548700" cy="393600"/>
          </a:xfrm>
          <a:prstGeom prst="rect">
            <a:avLst/>
          </a:prstGeom>
          <a:noFill/>
          <a:ln>
            <a:noFill/>
          </a:ln>
        </p:spPr>
        <p:txBody>
          <a:bodyPr anchorCtr="0" anchor="ctr" bIns="91425" lIns="91425" spcFirstLastPara="1" rIns="91425" wrap="square" tIns="91425">
            <a:noAutofit/>
          </a:bodyPr>
          <a:lstStyle>
            <a:lvl1pPr lvl="0" algn="r">
              <a:buNone/>
              <a:defRPr b="1" sz="1000"/>
            </a:lvl1pPr>
            <a:lvl2pPr lvl="1" algn="r">
              <a:buNone/>
              <a:defRPr b="1" sz="1000"/>
            </a:lvl2pPr>
            <a:lvl3pPr lvl="2" algn="r">
              <a:buNone/>
              <a:defRPr b="1" sz="1000"/>
            </a:lvl3pPr>
            <a:lvl4pPr lvl="3" algn="r">
              <a:buNone/>
              <a:defRPr b="1" sz="1000"/>
            </a:lvl4pPr>
            <a:lvl5pPr lvl="4" algn="r">
              <a:buNone/>
              <a:defRPr b="1" sz="1000"/>
            </a:lvl5pPr>
            <a:lvl6pPr lvl="5" algn="r">
              <a:buNone/>
              <a:defRPr b="1" sz="1000"/>
            </a:lvl6pPr>
            <a:lvl7pPr lvl="6" algn="r">
              <a:buNone/>
              <a:defRPr b="1" sz="1000"/>
            </a:lvl7pPr>
            <a:lvl8pPr lvl="7" algn="r">
              <a:buNone/>
              <a:defRPr b="1" sz="1000"/>
            </a:lvl8pPr>
            <a:lvl9pPr lvl="8" algn="r">
              <a:buNone/>
              <a:defRPr b="1" sz="1000"/>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24">
          <p15:clr>
            <a:srgbClr val="EA4335"/>
          </p15:clr>
        </p15:guide>
        <p15:guide id="2" orient="horz" pos="1511">
          <p15:clr>
            <a:srgbClr val="EA4335"/>
          </p15:clr>
        </p15:guide>
        <p15:guide id="3" pos="256">
          <p15:clr>
            <a:srgbClr val="EA4335"/>
          </p15:clr>
        </p15:guide>
        <p15:guide id="4" pos="5504">
          <p15:clr>
            <a:srgbClr val="EA4335"/>
          </p15:clr>
        </p15:guide>
        <p15:guide id="5" orient="horz" pos="216">
          <p15:clr>
            <a:srgbClr val="EA4335"/>
          </p15:clr>
        </p15:guide>
        <p15:guide id="6" pos="2880">
          <p15:clr>
            <a:srgbClr val="EA4335"/>
          </p15:clr>
        </p15:guide>
        <p15:guide id="7" pos="4805">
          <p15:clr>
            <a:srgbClr val="EA4335"/>
          </p15:clr>
        </p15:guide>
        <p15:guide id="8" orient="horz" pos="52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hyperlink" Target="http://www.seleniumhq.org/" TargetMode="External"/><Relationship Id="rId9" Type="http://schemas.openxmlformats.org/officeDocument/2006/relationships/image" Target="../media/image37.png"/><Relationship Id="rId5" Type="http://schemas.openxmlformats.org/officeDocument/2006/relationships/hyperlink" Target="https://www.crummy.com/software/BeautifulSoup" TargetMode="External"/><Relationship Id="rId6" Type="http://schemas.openxmlformats.org/officeDocument/2006/relationships/hyperlink" Target="http://www.discoversdk.com/blog/web-scraping-with-selenium" TargetMode="External"/><Relationship Id="rId7" Type="http://schemas.openxmlformats.org/officeDocument/2006/relationships/hyperlink" Target="https://jsoup.org/" TargetMode="External"/><Relationship Id="rId8" Type="http://schemas.openxmlformats.org/officeDocument/2006/relationships/hyperlink" Target="https://scrapy.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56.png"/><Relationship Id="rId5"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f8federal.com/" TargetMode="Externa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labelme.csail.mit.edu" TargetMode="Externa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hyperlink" Target="https://raw.githubusercontent.com/misu007/for_readme/master/for_einstein_vision_object_detection_annotation_tool/201.gif" TargetMode="External"/><Relationship Id="rId4" Type="http://schemas.openxmlformats.org/officeDocument/2006/relationships/image" Target="../media/image52.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hyperlink" Target="http://www.youtube.com/watch?v=APqU_EJ5d3U" TargetMode="External"/><Relationship Id="rId4" Type="http://schemas.openxmlformats.org/officeDocument/2006/relationships/image" Target="../media/image10.jpg"/><Relationship Id="rId5"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65.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64.png"/><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74.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75.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7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8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93.png"/><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8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9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8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9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101.png"/><Relationship Id="rId4" Type="http://schemas.openxmlformats.org/officeDocument/2006/relationships/image" Target="../media/image88.png"/><Relationship Id="rId5"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86.png"/><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9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9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104.png"/><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100.png"/><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9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10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1719072" y="445025"/>
            <a:ext cx="6540600" cy="16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 to Machine Learning</a:t>
            </a:r>
            <a:endParaRPr b="1"/>
          </a:p>
          <a:p>
            <a:pPr indent="0" lvl="0" marL="0" rtl="0" algn="l">
              <a:spcBef>
                <a:spcPts val="0"/>
              </a:spcBef>
              <a:spcAft>
                <a:spcPts val="0"/>
              </a:spcAft>
              <a:buNone/>
            </a:pPr>
            <a:r>
              <a:rPr i="1" lang="en" sz="1400"/>
              <a:t>DBDA.X408.(33)</a:t>
            </a:r>
            <a:endParaRPr i="1" sz="1400"/>
          </a:p>
        </p:txBody>
      </p:sp>
      <p:sp>
        <p:nvSpPr>
          <p:cNvPr id="219" name="Google Shape;219;p38"/>
          <p:cNvSpPr txBox="1"/>
          <p:nvPr>
            <p:ph idx="1" type="body"/>
          </p:nvPr>
        </p:nvSpPr>
        <p:spPr>
          <a:xfrm>
            <a:off x="1719072" y="1427950"/>
            <a:ext cx="6445200" cy="186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t>Instructor: </a:t>
            </a:r>
            <a:endParaRPr sz="1100"/>
          </a:p>
          <a:p>
            <a:pPr indent="0" lvl="0" marL="0" rtl="0" algn="l">
              <a:lnSpc>
                <a:spcPct val="115000"/>
              </a:lnSpc>
              <a:spcBef>
                <a:spcPts val="1000"/>
              </a:spcBef>
              <a:spcAft>
                <a:spcPts val="0"/>
              </a:spcAft>
              <a:buClr>
                <a:schemeClr val="dk1"/>
              </a:buClr>
              <a:buSzPts val="1100"/>
              <a:buFont typeface="Arial"/>
              <a:buNone/>
            </a:pPr>
            <a:r>
              <a:rPr b="1" lang="en" sz="1100"/>
              <a:t>Bill Chen</a:t>
            </a:r>
            <a:endParaRPr b="1" sz="1100"/>
          </a:p>
          <a:p>
            <a:pPr indent="0" lvl="0" marL="0" rtl="0" algn="l">
              <a:lnSpc>
                <a:spcPct val="115000"/>
              </a:lnSpc>
              <a:spcBef>
                <a:spcPts val="1000"/>
              </a:spcBef>
              <a:spcAft>
                <a:spcPts val="0"/>
              </a:spcAft>
              <a:buClr>
                <a:schemeClr val="dk1"/>
              </a:buClr>
              <a:buSzPts val="1100"/>
              <a:buFont typeface="Arial"/>
              <a:buNone/>
            </a:pPr>
            <a:r>
              <a:t/>
            </a:r>
            <a:endParaRPr sz="1100"/>
          </a:p>
          <a:p>
            <a:pPr indent="0" lvl="0" marL="0" rtl="0" algn="l">
              <a:lnSpc>
                <a:spcPct val="115000"/>
              </a:lnSpc>
              <a:spcBef>
                <a:spcPts val="1000"/>
              </a:spcBef>
              <a:spcAft>
                <a:spcPts val="1600"/>
              </a:spcAft>
              <a:buNone/>
            </a:pPr>
            <a:r>
              <a:t/>
            </a:r>
            <a:endParaRPr sz="1100"/>
          </a:p>
        </p:txBody>
      </p:sp>
      <p:sp>
        <p:nvSpPr>
          <p:cNvPr id="220" name="Google Shape;220;p38"/>
          <p:cNvSpPr txBox="1"/>
          <p:nvPr>
            <p:ph idx="1" type="body"/>
          </p:nvPr>
        </p:nvSpPr>
        <p:spPr>
          <a:xfrm>
            <a:off x="1719072" y="4162050"/>
            <a:ext cx="6179100" cy="356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100">
                <a:solidFill>
                  <a:schemeClr val="dk2"/>
                </a:solidFill>
              </a:rPr>
              <a:t>UCSC Silicon Valley Extension</a:t>
            </a:r>
            <a:endParaRPr sz="1100">
              <a:solidFill>
                <a:schemeClr val="dk2"/>
              </a:solidFill>
            </a:endParaRPr>
          </a:p>
        </p:txBody>
      </p:sp>
      <p:sp>
        <p:nvSpPr>
          <p:cNvPr id="221" name="Google Shape;221;p38"/>
          <p:cNvSpPr txBox="1"/>
          <p:nvPr>
            <p:ph idx="1" type="body"/>
          </p:nvPr>
        </p:nvSpPr>
        <p:spPr>
          <a:xfrm>
            <a:off x="1719072" y="4405075"/>
            <a:ext cx="6179100" cy="51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2"/>
                </a:solidFill>
              </a:rPr>
              <a:t>E: xchen375@ucsc.edu</a:t>
            </a:r>
            <a:endParaRPr sz="1100">
              <a:solidFill>
                <a:schemeClr val="dk2"/>
              </a:solidFill>
            </a:endParaRPr>
          </a:p>
        </p:txBody>
      </p:sp>
      <p:pic>
        <p:nvPicPr>
          <p:cNvPr id="222" name="Google Shape;222;p38"/>
          <p:cNvPicPr preferRelativeResize="0"/>
          <p:nvPr/>
        </p:nvPicPr>
        <p:blipFill rotWithShape="1">
          <a:blip r:embed="rId3">
            <a:alphaModFix/>
          </a:blip>
          <a:srcRect b="199" l="0" r="0" t="189"/>
          <a:stretch/>
        </p:blipFill>
        <p:spPr>
          <a:xfrm>
            <a:off x="1787597" y="3292161"/>
            <a:ext cx="1318910" cy="342900"/>
          </a:xfrm>
          <a:prstGeom prst="rect">
            <a:avLst/>
          </a:prstGeom>
          <a:noFill/>
          <a:ln>
            <a:noFill/>
          </a:ln>
        </p:spPr>
      </p:pic>
      <p:pic>
        <p:nvPicPr>
          <p:cNvPr id="223" name="Google Shape;223;p38"/>
          <p:cNvPicPr preferRelativeResize="0"/>
          <p:nvPr/>
        </p:nvPicPr>
        <p:blipFill>
          <a:blip r:embed="rId4">
            <a:alphaModFix amt="24000"/>
          </a:blip>
          <a:stretch>
            <a:fillRect/>
          </a:stretch>
        </p:blipFill>
        <p:spPr>
          <a:xfrm rot="-5400000">
            <a:off x="-2214475" y="1605225"/>
            <a:ext cx="5154800" cy="1933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p:nvPr/>
        </p:nvSpPr>
        <p:spPr>
          <a:xfrm>
            <a:off x="4623975" y="3106325"/>
            <a:ext cx="3885000" cy="19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7"/>
          <p:cNvSpPr/>
          <p:nvPr/>
        </p:nvSpPr>
        <p:spPr>
          <a:xfrm>
            <a:off x="4623975" y="1127425"/>
            <a:ext cx="3885000" cy="19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7"/>
          <p:cNvSpPr/>
          <p:nvPr/>
        </p:nvSpPr>
        <p:spPr>
          <a:xfrm>
            <a:off x="217650" y="3131375"/>
            <a:ext cx="3885000" cy="19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7"/>
          <p:cNvSpPr/>
          <p:nvPr/>
        </p:nvSpPr>
        <p:spPr>
          <a:xfrm>
            <a:off x="217650" y="1152475"/>
            <a:ext cx="3885000" cy="19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Topics Could Be</a:t>
            </a:r>
            <a:endParaRPr/>
          </a:p>
        </p:txBody>
      </p:sp>
      <p:sp>
        <p:nvSpPr>
          <p:cNvPr id="298" name="Google Shape;298;p47"/>
          <p:cNvSpPr txBox="1"/>
          <p:nvPr>
            <p:ph idx="1" type="body"/>
          </p:nvPr>
        </p:nvSpPr>
        <p:spPr>
          <a:xfrm>
            <a:off x="311700" y="1152475"/>
            <a:ext cx="3734100" cy="18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ifferent types of data:</a:t>
            </a:r>
            <a:endParaRPr/>
          </a:p>
          <a:p>
            <a:pPr indent="-311150" lvl="0" marL="457200" rtl="0" algn="l">
              <a:spcBef>
                <a:spcPts val="1600"/>
              </a:spcBef>
              <a:spcAft>
                <a:spcPts val="0"/>
              </a:spcAft>
              <a:buSzPts val="1300"/>
              <a:buChar char="●"/>
            </a:pPr>
            <a:r>
              <a:rPr lang="en" sz="1300"/>
              <a:t>Data is high dimensional </a:t>
            </a:r>
            <a:endParaRPr sz="1300"/>
          </a:p>
          <a:p>
            <a:pPr indent="-311150" lvl="0" marL="457200" rtl="0" algn="l">
              <a:spcBef>
                <a:spcPts val="0"/>
              </a:spcBef>
              <a:spcAft>
                <a:spcPts val="0"/>
              </a:spcAft>
              <a:buSzPts val="1300"/>
              <a:buChar char="●"/>
            </a:pPr>
            <a:r>
              <a:rPr lang="en" sz="1300"/>
              <a:t>Data is a graph </a:t>
            </a:r>
            <a:endParaRPr sz="1300"/>
          </a:p>
          <a:p>
            <a:pPr indent="-311150" lvl="0" marL="457200" rtl="0" algn="l">
              <a:spcBef>
                <a:spcPts val="0"/>
              </a:spcBef>
              <a:spcAft>
                <a:spcPts val="0"/>
              </a:spcAft>
              <a:buSzPts val="1300"/>
              <a:buChar char="●"/>
            </a:pPr>
            <a:r>
              <a:rPr lang="en" sz="1300"/>
              <a:t>Data is infinite/never-ending </a:t>
            </a:r>
            <a:endParaRPr sz="1300"/>
          </a:p>
          <a:p>
            <a:pPr indent="-311150" lvl="0" marL="457200" rtl="0" algn="l">
              <a:spcBef>
                <a:spcPts val="0"/>
              </a:spcBef>
              <a:spcAft>
                <a:spcPts val="0"/>
              </a:spcAft>
              <a:buSzPts val="1300"/>
              <a:buChar char="●"/>
            </a:pPr>
            <a:r>
              <a:rPr lang="en" sz="1300"/>
              <a:t>D</a:t>
            </a:r>
            <a:r>
              <a:rPr lang="en" sz="1300"/>
              <a:t>ata is labeled</a:t>
            </a:r>
            <a:endParaRPr sz="1300"/>
          </a:p>
        </p:txBody>
      </p:sp>
      <p:sp>
        <p:nvSpPr>
          <p:cNvPr id="299" name="Google Shape;299;p47"/>
          <p:cNvSpPr txBox="1"/>
          <p:nvPr>
            <p:ph idx="1" type="body"/>
          </p:nvPr>
        </p:nvSpPr>
        <p:spPr>
          <a:xfrm>
            <a:off x="4719900" y="1152475"/>
            <a:ext cx="3707400" cy="18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Different M</a:t>
            </a:r>
            <a:r>
              <a:rPr lang="en"/>
              <a:t>odels of Computation:</a:t>
            </a:r>
            <a:endParaRPr/>
          </a:p>
          <a:p>
            <a:pPr indent="-311150" lvl="0" marL="457200" rtl="0" algn="l">
              <a:spcBef>
                <a:spcPts val="1600"/>
              </a:spcBef>
              <a:spcAft>
                <a:spcPts val="0"/>
              </a:spcAft>
              <a:buSzPts val="1300"/>
              <a:buChar char="●"/>
            </a:pPr>
            <a:r>
              <a:rPr lang="en" sz="1300"/>
              <a:t>MapReduce</a:t>
            </a:r>
            <a:endParaRPr sz="1300"/>
          </a:p>
          <a:p>
            <a:pPr indent="-311150" lvl="0" marL="457200" rtl="0" algn="l">
              <a:spcBef>
                <a:spcPts val="0"/>
              </a:spcBef>
              <a:spcAft>
                <a:spcPts val="0"/>
              </a:spcAft>
              <a:buSzPts val="1300"/>
              <a:buChar char="●"/>
            </a:pPr>
            <a:r>
              <a:rPr lang="en" sz="1300"/>
              <a:t>Streams and online algorithms</a:t>
            </a:r>
            <a:endParaRPr sz="1300"/>
          </a:p>
          <a:p>
            <a:pPr indent="-311150" lvl="0" marL="457200" rtl="0" algn="l">
              <a:spcBef>
                <a:spcPts val="0"/>
              </a:spcBef>
              <a:spcAft>
                <a:spcPts val="0"/>
              </a:spcAft>
              <a:buSzPts val="1300"/>
              <a:buChar char="●"/>
            </a:pPr>
            <a:r>
              <a:rPr lang="en" sz="1300"/>
              <a:t>Single machine in-memory</a:t>
            </a:r>
            <a:endParaRPr sz="1300"/>
          </a:p>
          <a:p>
            <a:pPr indent="0" lvl="0" marL="0" rtl="0" algn="l">
              <a:spcBef>
                <a:spcPts val="1600"/>
              </a:spcBef>
              <a:spcAft>
                <a:spcPts val="1600"/>
              </a:spcAft>
              <a:buNone/>
            </a:pPr>
            <a:r>
              <a:t/>
            </a:r>
            <a:endParaRPr/>
          </a:p>
        </p:txBody>
      </p:sp>
      <p:sp>
        <p:nvSpPr>
          <p:cNvPr id="300" name="Google Shape;300;p47"/>
          <p:cNvSpPr txBox="1"/>
          <p:nvPr>
            <p:ph idx="1" type="body"/>
          </p:nvPr>
        </p:nvSpPr>
        <p:spPr>
          <a:xfrm>
            <a:off x="348675" y="3131375"/>
            <a:ext cx="3697200" cy="18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Real-world Problems:</a:t>
            </a:r>
            <a:endParaRPr/>
          </a:p>
          <a:p>
            <a:pPr indent="-311150" lvl="0" marL="457200" rtl="0" algn="l">
              <a:spcBef>
                <a:spcPts val="1600"/>
              </a:spcBef>
              <a:spcAft>
                <a:spcPts val="0"/>
              </a:spcAft>
              <a:buSzPts val="1300"/>
              <a:buChar char="●"/>
            </a:pPr>
            <a:r>
              <a:rPr lang="en" sz="1300"/>
              <a:t>Recommender systems</a:t>
            </a:r>
            <a:endParaRPr sz="1300"/>
          </a:p>
          <a:p>
            <a:pPr indent="-311150" lvl="0" marL="457200" rtl="0" algn="l">
              <a:spcBef>
                <a:spcPts val="0"/>
              </a:spcBef>
              <a:spcAft>
                <a:spcPts val="0"/>
              </a:spcAft>
              <a:buSzPts val="1300"/>
              <a:buChar char="●"/>
            </a:pPr>
            <a:r>
              <a:rPr lang="en" sz="1300"/>
              <a:t>Market Basket Analysis</a:t>
            </a:r>
            <a:endParaRPr sz="1300"/>
          </a:p>
          <a:p>
            <a:pPr indent="-311150" lvl="0" marL="457200" rtl="0" algn="l">
              <a:spcBef>
                <a:spcPts val="0"/>
              </a:spcBef>
              <a:spcAft>
                <a:spcPts val="0"/>
              </a:spcAft>
              <a:buSzPts val="1300"/>
              <a:buChar char="●"/>
            </a:pPr>
            <a:r>
              <a:rPr lang="en" sz="1300"/>
              <a:t>Spam detection</a:t>
            </a:r>
            <a:endParaRPr sz="1300"/>
          </a:p>
          <a:p>
            <a:pPr indent="-311150" lvl="0" marL="457200" rtl="0" algn="l">
              <a:spcBef>
                <a:spcPts val="0"/>
              </a:spcBef>
              <a:spcAft>
                <a:spcPts val="0"/>
              </a:spcAft>
              <a:buSzPts val="1300"/>
              <a:buChar char="●"/>
            </a:pPr>
            <a:r>
              <a:rPr lang="en" sz="1300"/>
              <a:t>Duplicate document detection</a:t>
            </a:r>
            <a:endParaRPr sz="1300"/>
          </a:p>
          <a:p>
            <a:pPr indent="0" lvl="0" marL="0" rtl="0" algn="l">
              <a:spcBef>
                <a:spcPts val="1600"/>
              </a:spcBef>
              <a:spcAft>
                <a:spcPts val="1600"/>
              </a:spcAft>
              <a:buNone/>
            </a:pPr>
            <a:r>
              <a:t/>
            </a:r>
            <a:endParaRPr/>
          </a:p>
        </p:txBody>
      </p:sp>
      <p:sp>
        <p:nvSpPr>
          <p:cNvPr id="301" name="Google Shape;301;p47"/>
          <p:cNvSpPr txBox="1"/>
          <p:nvPr>
            <p:ph idx="1" type="body"/>
          </p:nvPr>
        </p:nvSpPr>
        <p:spPr>
          <a:xfrm>
            <a:off x="4719900" y="3131375"/>
            <a:ext cx="3789000" cy="18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t>
            </a:r>
            <a:r>
              <a:rPr lang="en"/>
              <a:t>arious “Tools”:</a:t>
            </a:r>
            <a:endParaRPr/>
          </a:p>
          <a:p>
            <a:pPr indent="-311150" lvl="0" marL="457200" rtl="0" algn="l">
              <a:spcBef>
                <a:spcPts val="1600"/>
              </a:spcBef>
              <a:spcAft>
                <a:spcPts val="0"/>
              </a:spcAft>
              <a:buSzPts val="1300"/>
              <a:buChar char="●"/>
            </a:pPr>
            <a:r>
              <a:rPr lang="en" sz="1300"/>
              <a:t>Linear algebra (SVD, Rec. Sys., Communities)</a:t>
            </a:r>
            <a:endParaRPr sz="1300"/>
          </a:p>
          <a:p>
            <a:pPr indent="-311150" lvl="0" marL="457200" rtl="0" algn="l">
              <a:spcBef>
                <a:spcPts val="0"/>
              </a:spcBef>
              <a:spcAft>
                <a:spcPts val="0"/>
              </a:spcAft>
              <a:buSzPts val="1300"/>
              <a:buChar char="●"/>
            </a:pPr>
            <a:r>
              <a:rPr lang="en" sz="1300"/>
              <a:t>Optimization (stochastic gradient descent)</a:t>
            </a:r>
            <a:endParaRPr sz="1300"/>
          </a:p>
          <a:p>
            <a:pPr indent="-311150" lvl="0" marL="457200" rtl="0" algn="l">
              <a:spcBef>
                <a:spcPts val="0"/>
              </a:spcBef>
              <a:spcAft>
                <a:spcPts val="0"/>
              </a:spcAft>
              <a:buSzPts val="1300"/>
              <a:buChar char="●"/>
            </a:pPr>
            <a:r>
              <a:rPr lang="en" sz="1300"/>
              <a:t>Dynamic programming (frequent itemsets)</a:t>
            </a:r>
            <a:endParaRPr sz="1300"/>
          </a:p>
          <a:p>
            <a:pPr indent="-311150" lvl="0" marL="457200" rtl="0" algn="l">
              <a:spcBef>
                <a:spcPts val="0"/>
              </a:spcBef>
              <a:spcAft>
                <a:spcPts val="0"/>
              </a:spcAft>
              <a:buSzPts val="1300"/>
              <a:buChar char="●"/>
            </a:pPr>
            <a:r>
              <a:rPr lang="en" sz="1300"/>
              <a:t>Hashing (LSH, Bloom filters)</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Distributed Computing for Data Mining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Large-scale Computing</a:t>
            </a:r>
            <a:endParaRPr/>
          </a:p>
        </p:txBody>
      </p:sp>
      <p:pic>
        <p:nvPicPr>
          <p:cNvPr id="312" name="Google Shape;312;p49"/>
          <p:cNvPicPr preferRelativeResize="0"/>
          <p:nvPr/>
        </p:nvPicPr>
        <p:blipFill>
          <a:blip r:embed="rId3">
            <a:alphaModFix/>
          </a:blip>
          <a:stretch>
            <a:fillRect/>
          </a:stretch>
        </p:blipFill>
        <p:spPr>
          <a:xfrm>
            <a:off x="2354950" y="1017725"/>
            <a:ext cx="5273667" cy="394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0"/>
          <p:cNvSpPr txBox="1"/>
          <p:nvPr>
            <p:ph idx="1" type="body"/>
          </p:nvPr>
        </p:nvSpPr>
        <p:spPr>
          <a:xfrm>
            <a:off x="311700" y="1152475"/>
            <a:ext cx="45195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Copying data over a network takes time.</a:t>
            </a:r>
            <a:endParaRPr/>
          </a:p>
          <a:p>
            <a:pPr indent="-342900" lvl="0" marL="457200" rtl="0" algn="l">
              <a:lnSpc>
                <a:spcPct val="115000"/>
              </a:lnSpc>
              <a:spcBef>
                <a:spcPts val="0"/>
              </a:spcBef>
              <a:spcAft>
                <a:spcPts val="0"/>
              </a:spcAft>
              <a:buSzPts val="1800"/>
              <a:buChar char="●"/>
            </a:pPr>
            <a:r>
              <a:rPr lang="en"/>
              <a:t>Machines can fail.</a:t>
            </a:r>
            <a:endParaRPr/>
          </a:p>
          <a:p>
            <a:pPr indent="-317500" lvl="1" marL="914400" rtl="0" algn="l">
              <a:lnSpc>
                <a:spcPct val="115000"/>
              </a:lnSpc>
              <a:spcBef>
                <a:spcPts val="0"/>
              </a:spcBef>
              <a:spcAft>
                <a:spcPts val="0"/>
              </a:spcAft>
              <a:buSzPts val="1400"/>
              <a:buChar char="○"/>
            </a:pPr>
            <a:r>
              <a:rPr lang="en"/>
              <a:t>One server may stay up 3 years (1,000 days)</a:t>
            </a:r>
            <a:endParaRPr/>
          </a:p>
          <a:p>
            <a:pPr indent="-317500" lvl="1" marL="914400" rtl="0" algn="l">
              <a:lnSpc>
                <a:spcPct val="115000"/>
              </a:lnSpc>
              <a:spcBef>
                <a:spcPts val="0"/>
              </a:spcBef>
              <a:spcAft>
                <a:spcPts val="0"/>
              </a:spcAft>
              <a:buSzPts val="1400"/>
              <a:buChar char="○"/>
            </a:pPr>
            <a:r>
              <a:rPr lang="en"/>
              <a:t>If you have 1,000 servers, expect to lose 1/day</a:t>
            </a:r>
            <a:endParaRPr/>
          </a:p>
          <a:p>
            <a:pPr indent="-317500" lvl="1" marL="914400" rtl="0" algn="l">
              <a:lnSpc>
                <a:spcPct val="115000"/>
              </a:lnSpc>
              <a:spcBef>
                <a:spcPts val="0"/>
              </a:spcBef>
              <a:spcAft>
                <a:spcPts val="0"/>
              </a:spcAft>
              <a:buSzPts val="1400"/>
              <a:buChar char="○"/>
            </a:pPr>
            <a:r>
              <a:rPr lang="en"/>
              <a:t>With 1M machines 1,000 machines fail every day!</a:t>
            </a:r>
            <a:endParaRPr/>
          </a:p>
          <a:p>
            <a:pPr indent="-342900" lvl="0" marL="457200" rtl="0" algn="l">
              <a:lnSpc>
                <a:spcPct val="115000"/>
              </a:lnSpc>
              <a:spcBef>
                <a:spcPts val="0"/>
              </a:spcBef>
              <a:spcAft>
                <a:spcPts val="0"/>
              </a:spcAft>
              <a:buSzPts val="1800"/>
              <a:buChar char="●"/>
            </a:pPr>
            <a:r>
              <a:rPr lang="en"/>
              <a:t>Storage is limited.</a:t>
            </a:r>
            <a:endParaRPr/>
          </a:p>
        </p:txBody>
      </p:sp>
      <p:sp>
        <p:nvSpPr>
          <p:cNvPr id="318" name="Google Shape;31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r>
              <a:rPr lang="en"/>
              <a:t>:</a:t>
            </a:r>
            <a:endParaRPr/>
          </a:p>
        </p:txBody>
      </p:sp>
      <p:pic>
        <p:nvPicPr>
          <p:cNvPr id="319" name="Google Shape;319;p50"/>
          <p:cNvPicPr preferRelativeResize="0"/>
          <p:nvPr/>
        </p:nvPicPr>
        <p:blipFill>
          <a:blip r:embed="rId3">
            <a:alphaModFix/>
          </a:blip>
          <a:stretch>
            <a:fillRect/>
          </a:stretch>
        </p:blipFill>
        <p:spPr>
          <a:xfrm>
            <a:off x="6209728" y="81950"/>
            <a:ext cx="2115925" cy="1371250"/>
          </a:xfrm>
          <a:prstGeom prst="rect">
            <a:avLst/>
          </a:prstGeom>
          <a:noFill/>
          <a:ln>
            <a:noFill/>
          </a:ln>
        </p:spPr>
      </p:pic>
      <p:pic>
        <p:nvPicPr>
          <p:cNvPr id="320" name="Google Shape;320;p50"/>
          <p:cNvPicPr preferRelativeResize="0"/>
          <p:nvPr/>
        </p:nvPicPr>
        <p:blipFill>
          <a:blip r:embed="rId4">
            <a:alphaModFix/>
          </a:blip>
          <a:stretch>
            <a:fillRect/>
          </a:stretch>
        </p:blipFill>
        <p:spPr>
          <a:xfrm>
            <a:off x="6008575" y="1557512"/>
            <a:ext cx="2518224" cy="1569475"/>
          </a:xfrm>
          <a:prstGeom prst="rect">
            <a:avLst/>
          </a:prstGeom>
          <a:noFill/>
          <a:ln>
            <a:noFill/>
          </a:ln>
        </p:spPr>
      </p:pic>
      <p:pic>
        <p:nvPicPr>
          <p:cNvPr id="321" name="Google Shape;321;p50"/>
          <p:cNvPicPr preferRelativeResize="0"/>
          <p:nvPr/>
        </p:nvPicPr>
        <p:blipFill>
          <a:blip r:embed="rId5">
            <a:alphaModFix/>
          </a:blip>
          <a:stretch>
            <a:fillRect/>
          </a:stretch>
        </p:blipFill>
        <p:spPr>
          <a:xfrm>
            <a:off x="5609163" y="3284137"/>
            <a:ext cx="3317052" cy="16549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idx="1" type="body"/>
          </p:nvPr>
        </p:nvSpPr>
        <p:spPr>
          <a:xfrm>
            <a:off x="311700" y="1152475"/>
            <a:ext cx="45195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Copying data over a network takes time.</a:t>
            </a:r>
            <a:endParaRPr/>
          </a:p>
          <a:p>
            <a:pPr indent="-342900" lvl="0" marL="457200" rtl="0" algn="l">
              <a:lnSpc>
                <a:spcPct val="115000"/>
              </a:lnSpc>
              <a:spcBef>
                <a:spcPts val="0"/>
              </a:spcBef>
              <a:spcAft>
                <a:spcPts val="0"/>
              </a:spcAft>
              <a:buClr>
                <a:srgbClr val="F3F3F3"/>
              </a:buClr>
              <a:buSzPts val="1800"/>
              <a:buChar char="●"/>
            </a:pPr>
            <a:r>
              <a:rPr lang="en">
                <a:solidFill>
                  <a:srgbClr val="F3F3F3"/>
                </a:solidFill>
              </a:rPr>
              <a:t>Machines can fail.</a:t>
            </a:r>
            <a:endParaRPr>
              <a:solidFill>
                <a:srgbClr val="F3F3F3"/>
              </a:solidFill>
            </a:endParaRPr>
          </a:p>
          <a:p>
            <a:pPr indent="-317500" lvl="1" marL="914400" rtl="0" algn="l">
              <a:lnSpc>
                <a:spcPct val="115000"/>
              </a:lnSpc>
              <a:spcBef>
                <a:spcPts val="0"/>
              </a:spcBef>
              <a:spcAft>
                <a:spcPts val="0"/>
              </a:spcAft>
              <a:buClr>
                <a:srgbClr val="F3F3F3"/>
              </a:buClr>
              <a:buSzPts val="1400"/>
              <a:buChar char="○"/>
            </a:pPr>
            <a:r>
              <a:rPr lang="en">
                <a:solidFill>
                  <a:srgbClr val="F3F3F3"/>
                </a:solidFill>
              </a:rPr>
              <a:t>One server may stay up 3 years (1,000 days)</a:t>
            </a:r>
            <a:endParaRPr>
              <a:solidFill>
                <a:srgbClr val="F3F3F3"/>
              </a:solidFill>
            </a:endParaRPr>
          </a:p>
          <a:p>
            <a:pPr indent="-317500" lvl="1" marL="914400" rtl="0" algn="l">
              <a:lnSpc>
                <a:spcPct val="115000"/>
              </a:lnSpc>
              <a:spcBef>
                <a:spcPts val="0"/>
              </a:spcBef>
              <a:spcAft>
                <a:spcPts val="0"/>
              </a:spcAft>
              <a:buClr>
                <a:srgbClr val="F3F3F3"/>
              </a:buClr>
              <a:buSzPts val="1400"/>
              <a:buChar char="○"/>
            </a:pPr>
            <a:r>
              <a:rPr lang="en">
                <a:solidFill>
                  <a:srgbClr val="F3F3F3"/>
                </a:solidFill>
              </a:rPr>
              <a:t>If you have 1,000 servers, expect to lose 1/day</a:t>
            </a:r>
            <a:endParaRPr>
              <a:solidFill>
                <a:srgbClr val="F3F3F3"/>
              </a:solidFill>
            </a:endParaRPr>
          </a:p>
          <a:p>
            <a:pPr indent="-317500" lvl="1" marL="914400" rtl="0" algn="l">
              <a:lnSpc>
                <a:spcPct val="115000"/>
              </a:lnSpc>
              <a:spcBef>
                <a:spcPts val="0"/>
              </a:spcBef>
              <a:spcAft>
                <a:spcPts val="0"/>
              </a:spcAft>
              <a:buClr>
                <a:srgbClr val="F3F3F3"/>
              </a:buClr>
              <a:buSzPts val="1400"/>
              <a:buChar char="○"/>
            </a:pPr>
            <a:r>
              <a:rPr lang="en">
                <a:solidFill>
                  <a:srgbClr val="F3F3F3"/>
                </a:solidFill>
              </a:rPr>
              <a:t>With 1M machines 1,000 machines fail every day!</a:t>
            </a:r>
            <a:endParaRPr>
              <a:solidFill>
                <a:srgbClr val="F3F3F3"/>
              </a:solidFill>
            </a:endParaRPr>
          </a:p>
          <a:p>
            <a:pPr indent="-342900" lvl="0" marL="457200" rtl="0" algn="l">
              <a:lnSpc>
                <a:spcPct val="115000"/>
              </a:lnSpc>
              <a:spcBef>
                <a:spcPts val="0"/>
              </a:spcBef>
              <a:spcAft>
                <a:spcPts val="0"/>
              </a:spcAft>
              <a:buClr>
                <a:srgbClr val="F3F3F3"/>
              </a:buClr>
              <a:buSzPts val="1800"/>
              <a:buChar char="●"/>
            </a:pPr>
            <a:r>
              <a:rPr lang="en">
                <a:solidFill>
                  <a:srgbClr val="F3F3F3"/>
                </a:solidFill>
              </a:rPr>
              <a:t>Storage is limited.</a:t>
            </a:r>
            <a:endParaRPr>
              <a:solidFill>
                <a:srgbClr val="F3F3F3"/>
              </a:solidFill>
            </a:endParaRPr>
          </a:p>
        </p:txBody>
      </p:sp>
      <p:sp>
        <p:nvSpPr>
          <p:cNvPr id="327" name="Google Shape;32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328" name="Google Shape;328;p51"/>
          <p:cNvSpPr txBox="1"/>
          <p:nvPr/>
        </p:nvSpPr>
        <p:spPr>
          <a:xfrm>
            <a:off x="5294925" y="1341675"/>
            <a:ext cx="3000000" cy="277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Bring computation to data</a:t>
            </a:r>
            <a:endParaRPr/>
          </a:p>
          <a:p>
            <a:pPr indent="-317500" lvl="0" marL="457200" rtl="0" algn="l">
              <a:spcBef>
                <a:spcPts val="0"/>
              </a:spcBef>
              <a:spcAft>
                <a:spcPts val="0"/>
              </a:spcAft>
              <a:buClr>
                <a:schemeClr val="dk1"/>
              </a:buClr>
              <a:buSzPts val="1400"/>
              <a:buChar char="●"/>
            </a:pPr>
            <a:r>
              <a:rPr lang="en">
                <a:solidFill>
                  <a:schemeClr val="dk1"/>
                </a:solidFill>
              </a:rPr>
              <a:t>Store files multiple times for reliability</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Storage Infrastructure – File system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Google: GFS.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Hadoop: HDFS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Programming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MapReduce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Spark</a:t>
            </a:r>
            <a:endParaRPr>
              <a:solidFill>
                <a:schemeClr val="dk1"/>
              </a:solidFill>
            </a:endParaRPr>
          </a:p>
          <a:p>
            <a:pPr indent="0" lvl="0" marL="0" rtl="0" algn="l">
              <a:spcBef>
                <a:spcPts val="0"/>
              </a:spcBef>
              <a:spcAft>
                <a:spcPts val="0"/>
              </a:spcAft>
              <a:buNone/>
            </a:pPr>
            <a:r>
              <a:t/>
            </a:r>
            <a:endParaRPr/>
          </a:p>
        </p:txBody>
      </p:sp>
      <p:sp>
        <p:nvSpPr>
          <p:cNvPr id="329" name="Google Shape;329;p51"/>
          <p:cNvSpPr/>
          <p:nvPr/>
        </p:nvSpPr>
        <p:spPr>
          <a:xfrm>
            <a:off x="5271275" y="902925"/>
            <a:ext cx="2338500" cy="4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Spark/Hadoop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2"/>
          <p:cNvSpPr txBox="1"/>
          <p:nvPr>
            <p:ph idx="1" type="body"/>
          </p:nvPr>
        </p:nvSpPr>
        <p:spPr>
          <a:xfrm>
            <a:off x="311700" y="1152475"/>
            <a:ext cx="45195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EFEFEF"/>
              </a:buClr>
              <a:buSzPts val="1800"/>
              <a:buChar char="●"/>
            </a:pPr>
            <a:r>
              <a:rPr lang="en">
                <a:solidFill>
                  <a:srgbClr val="EFEFEF"/>
                </a:solidFill>
              </a:rPr>
              <a:t>Copying data over a network takes time.</a:t>
            </a:r>
            <a:endParaRPr>
              <a:solidFill>
                <a:srgbClr val="EFEFEF"/>
              </a:solidFill>
            </a:endParaRPr>
          </a:p>
          <a:p>
            <a:pPr indent="-342900" lvl="0" marL="457200" rtl="0" algn="l">
              <a:lnSpc>
                <a:spcPct val="115000"/>
              </a:lnSpc>
              <a:spcBef>
                <a:spcPts val="0"/>
              </a:spcBef>
              <a:spcAft>
                <a:spcPts val="0"/>
              </a:spcAft>
              <a:buSzPts val="1800"/>
              <a:buChar char="●"/>
            </a:pPr>
            <a:r>
              <a:rPr lang="en"/>
              <a:t>Machines can fail.</a:t>
            </a:r>
            <a:endParaRPr/>
          </a:p>
          <a:p>
            <a:pPr indent="-317500" lvl="1" marL="914400" rtl="0" algn="l">
              <a:lnSpc>
                <a:spcPct val="115000"/>
              </a:lnSpc>
              <a:spcBef>
                <a:spcPts val="0"/>
              </a:spcBef>
              <a:spcAft>
                <a:spcPts val="0"/>
              </a:spcAft>
              <a:buSzPts val="1400"/>
              <a:buChar char="○"/>
            </a:pPr>
            <a:r>
              <a:rPr lang="en"/>
              <a:t>One server may stay up 3 years (1,000 days)</a:t>
            </a:r>
            <a:endParaRPr/>
          </a:p>
          <a:p>
            <a:pPr indent="-317500" lvl="1" marL="914400" rtl="0" algn="l">
              <a:lnSpc>
                <a:spcPct val="115000"/>
              </a:lnSpc>
              <a:spcBef>
                <a:spcPts val="0"/>
              </a:spcBef>
              <a:spcAft>
                <a:spcPts val="0"/>
              </a:spcAft>
              <a:buSzPts val="1400"/>
              <a:buChar char="○"/>
            </a:pPr>
            <a:r>
              <a:rPr lang="en"/>
              <a:t>If you have 1,000 servers, expect to lose 1/day</a:t>
            </a:r>
            <a:endParaRPr/>
          </a:p>
          <a:p>
            <a:pPr indent="-317500" lvl="1" marL="914400" rtl="0" algn="l">
              <a:lnSpc>
                <a:spcPct val="115000"/>
              </a:lnSpc>
              <a:spcBef>
                <a:spcPts val="0"/>
              </a:spcBef>
              <a:spcAft>
                <a:spcPts val="0"/>
              </a:spcAft>
              <a:buSzPts val="1400"/>
              <a:buChar char="○"/>
            </a:pPr>
            <a:r>
              <a:rPr lang="en"/>
              <a:t>With 1M machines 1,000 machines fail every day!</a:t>
            </a:r>
            <a:endParaRPr/>
          </a:p>
          <a:p>
            <a:pPr indent="-342900" lvl="0" marL="457200" rtl="0" algn="l">
              <a:lnSpc>
                <a:spcPct val="115000"/>
              </a:lnSpc>
              <a:spcBef>
                <a:spcPts val="0"/>
              </a:spcBef>
              <a:spcAft>
                <a:spcPts val="0"/>
              </a:spcAft>
              <a:buSzPts val="1800"/>
              <a:buChar char="●"/>
            </a:pPr>
            <a:r>
              <a:rPr lang="en">
                <a:solidFill>
                  <a:srgbClr val="EFEFEF"/>
                </a:solidFill>
              </a:rPr>
              <a:t>Storage is limited.</a:t>
            </a:r>
            <a:endParaRPr>
              <a:solidFill>
                <a:srgbClr val="EFEFEF"/>
              </a:solidFill>
            </a:endParaRPr>
          </a:p>
        </p:txBody>
      </p:sp>
      <p:sp>
        <p:nvSpPr>
          <p:cNvPr id="335" name="Google Shape;33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336" name="Google Shape;336;p52"/>
          <p:cNvSpPr txBox="1"/>
          <p:nvPr/>
        </p:nvSpPr>
        <p:spPr>
          <a:xfrm>
            <a:off x="5294925" y="1341675"/>
            <a:ext cx="3000000" cy="212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t>Provides global file </a:t>
            </a:r>
            <a:r>
              <a:rPr lang="en"/>
              <a:t>n</a:t>
            </a:r>
            <a:r>
              <a:rPr lang="en"/>
              <a:t>amespace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Typical usage pattern: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Huge files (100s of GB to TB)</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Data is rarely updated in place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Reads and appends are common</a:t>
            </a:r>
            <a:endParaRPr/>
          </a:p>
        </p:txBody>
      </p:sp>
      <p:sp>
        <p:nvSpPr>
          <p:cNvPr id="337" name="Google Shape;337;p52"/>
          <p:cNvSpPr/>
          <p:nvPr/>
        </p:nvSpPr>
        <p:spPr>
          <a:xfrm>
            <a:off x="5271275" y="902925"/>
            <a:ext cx="2338500" cy="4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Distributed File System</a:t>
            </a:r>
            <a:endParaRPr/>
          </a:p>
        </p:txBody>
      </p:sp>
      <p:sp>
        <p:nvSpPr>
          <p:cNvPr id="338" name="Google Shape;338;p52"/>
          <p:cNvSpPr txBox="1"/>
          <p:nvPr/>
        </p:nvSpPr>
        <p:spPr>
          <a:xfrm>
            <a:off x="3677700" y="4743300"/>
            <a:ext cx="54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nodes fail, how to store data persistently?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ph idx="1" type="body"/>
          </p:nvPr>
        </p:nvSpPr>
        <p:spPr>
          <a:xfrm>
            <a:off x="311700" y="1152475"/>
            <a:ext cx="45195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EFEFEF"/>
              </a:buClr>
              <a:buSzPts val="1800"/>
              <a:buChar char="●"/>
            </a:pPr>
            <a:r>
              <a:rPr lang="en">
                <a:solidFill>
                  <a:srgbClr val="EFEFEF"/>
                </a:solidFill>
              </a:rPr>
              <a:t>Copying data over a network takes time.</a:t>
            </a:r>
            <a:endParaRPr>
              <a:solidFill>
                <a:srgbClr val="EFEFEF"/>
              </a:solidFill>
            </a:endParaRPr>
          </a:p>
          <a:p>
            <a:pPr indent="-342900" lvl="0" marL="457200" rtl="0" algn="l">
              <a:lnSpc>
                <a:spcPct val="115000"/>
              </a:lnSpc>
              <a:spcBef>
                <a:spcPts val="0"/>
              </a:spcBef>
              <a:spcAft>
                <a:spcPts val="0"/>
              </a:spcAft>
              <a:buSzPts val="1800"/>
              <a:buChar char="●"/>
            </a:pPr>
            <a:r>
              <a:rPr lang="en"/>
              <a:t>Machines can fail.</a:t>
            </a:r>
            <a:endParaRPr/>
          </a:p>
          <a:p>
            <a:pPr indent="-317500" lvl="1" marL="914400" rtl="0" algn="l">
              <a:lnSpc>
                <a:spcPct val="115000"/>
              </a:lnSpc>
              <a:spcBef>
                <a:spcPts val="0"/>
              </a:spcBef>
              <a:spcAft>
                <a:spcPts val="0"/>
              </a:spcAft>
              <a:buSzPts val="1400"/>
              <a:buChar char="○"/>
            </a:pPr>
            <a:r>
              <a:rPr lang="en"/>
              <a:t>One server may stay up 3 years (1,000 days)</a:t>
            </a:r>
            <a:endParaRPr/>
          </a:p>
          <a:p>
            <a:pPr indent="-317500" lvl="1" marL="914400" rtl="0" algn="l">
              <a:lnSpc>
                <a:spcPct val="115000"/>
              </a:lnSpc>
              <a:spcBef>
                <a:spcPts val="0"/>
              </a:spcBef>
              <a:spcAft>
                <a:spcPts val="0"/>
              </a:spcAft>
              <a:buSzPts val="1400"/>
              <a:buChar char="○"/>
            </a:pPr>
            <a:r>
              <a:rPr lang="en"/>
              <a:t>If you have 1,000 servers, expect to lose 1/day</a:t>
            </a:r>
            <a:endParaRPr/>
          </a:p>
          <a:p>
            <a:pPr indent="-317500" lvl="1" marL="914400" rtl="0" algn="l">
              <a:lnSpc>
                <a:spcPct val="115000"/>
              </a:lnSpc>
              <a:spcBef>
                <a:spcPts val="0"/>
              </a:spcBef>
              <a:spcAft>
                <a:spcPts val="0"/>
              </a:spcAft>
              <a:buSzPts val="1400"/>
              <a:buChar char="○"/>
            </a:pPr>
            <a:r>
              <a:rPr lang="en"/>
              <a:t>With 1M machines 1,000 machines fail every day!</a:t>
            </a:r>
            <a:endParaRPr/>
          </a:p>
          <a:p>
            <a:pPr indent="-342900" lvl="0" marL="457200" rtl="0" algn="l">
              <a:lnSpc>
                <a:spcPct val="115000"/>
              </a:lnSpc>
              <a:spcBef>
                <a:spcPts val="0"/>
              </a:spcBef>
              <a:spcAft>
                <a:spcPts val="0"/>
              </a:spcAft>
              <a:buSzPts val="1800"/>
              <a:buChar char="●"/>
            </a:pPr>
            <a:r>
              <a:rPr lang="en"/>
              <a:t>Storage is limited.</a:t>
            </a:r>
            <a:endParaRPr/>
          </a:p>
        </p:txBody>
      </p:sp>
      <p:sp>
        <p:nvSpPr>
          <p:cNvPr id="344" name="Google Shape;34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345" name="Google Shape;345;p53"/>
          <p:cNvSpPr txBox="1"/>
          <p:nvPr/>
        </p:nvSpPr>
        <p:spPr>
          <a:xfrm>
            <a:off x="5294925" y="1341675"/>
            <a:ext cx="3738300" cy="332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t>Chunk servers</a:t>
            </a:r>
            <a:endParaRPr sz="1200"/>
          </a:p>
          <a:p>
            <a:pPr indent="-304800" lvl="1" marL="914400" rtl="0" algn="l">
              <a:spcBef>
                <a:spcPts val="0"/>
              </a:spcBef>
              <a:spcAft>
                <a:spcPts val="0"/>
              </a:spcAft>
              <a:buClr>
                <a:schemeClr val="dk1"/>
              </a:buClr>
              <a:buSzPts val="1200"/>
              <a:buChar char="○"/>
            </a:pPr>
            <a:r>
              <a:rPr lang="en" sz="1200"/>
              <a:t>File is split into contiguous chunks</a:t>
            </a:r>
            <a:endParaRPr sz="1200"/>
          </a:p>
          <a:p>
            <a:pPr indent="-304800" lvl="1" marL="914400" rtl="0" algn="l">
              <a:spcBef>
                <a:spcPts val="0"/>
              </a:spcBef>
              <a:spcAft>
                <a:spcPts val="0"/>
              </a:spcAft>
              <a:buClr>
                <a:schemeClr val="dk1"/>
              </a:buClr>
              <a:buSzPts val="1200"/>
              <a:buChar char="○"/>
            </a:pPr>
            <a:r>
              <a:rPr lang="en" sz="1200"/>
              <a:t>Typically each chunk is 16-64MB</a:t>
            </a:r>
            <a:endParaRPr sz="1200"/>
          </a:p>
          <a:p>
            <a:pPr indent="-304800" lvl="1" marL="914400" marR="0" rtl="0" algn="l">
              <a:lnSpc>
                <a:spcPct val="100000"/>
              </a:lnSpc>
              <a:spcBef>
                <a:spcPts val="0"/>
              </a:spcBef>
              <a:spcAft>
                <a:spcPts val="0"/>
              </a:spcAft>
              <a:buClr>
                <a:schemeClr val="dk1"/>
              </a:buClr>
              <a:buSzPts val="1200"/>
              <a:buChar char="○"/>
            </a:pPr>
            <a:r>
              <a:rPr lang="en" sz="1200"/>
              <a:t>Each chunk replicated (usually 2x or 3x)</a:t>
            </a:r>
            <a:endParaRPr sz="1200"/>
          </a:p>
          <a:p>
            <a:pPr indent="-304800" lvl="1" marL="914400" marR="0" rtl="0" algn="l">
              <a:lnSpc>
                <a:spcPct val="100000"/>
              </a:lnSpc>
              <a:spcBef>
                <a:spcPts val="0"/>
              </a:spcBef>
              <a:spcAft>
                <a:spcPts val="0"/>
              </a:spcAft>
              <a:buClr>
                <a:schemeClr val="dk1"/>
              </a:buClr>
              <a:buSzPts val="1200"/>
              <a:buChar char="○"/>
            </a:pPr>
            <a:r>
              <a:rPr lang="en" sz="1200"/>
              <a:t>Try to keep replicas in different racks</a:t>
            </a:r>
            <a:endParaRPr sz="1200"/>
          </a:p>
          <a:p>
            <a:pPr indent="-304800" lvl="0" marL="457200" marR="0" rtl="0" algn="l">
              <a:lnSpc>
                <a:spcPct val="100000"/>
              </a:lnSpc>
              <a:spcBef>
                <a:spcPts val="0"/>
              </a:spcBef>
              <a:spcAft>
                <a:spcPts val="0"/>
              </a:spcAft>
              <a:buClr>
                <a:schemeClr val="dk1"/>
              </a:buClr>
              <a:buSzPts val="1200"/>
              <a:buChar char="●"/>
            </a:pPr>
            <a:r>
              <a:rPr lang="en" sz="1200"/>
              <a:t>Master node</a:t>
            </a:r>
            <a:endParaRPr sz="1200"/>
          </a:p>
          <a:p>
            <a:pPr indent="-304800" lvl="1" marL="914400" marR="0" rtl="0" algn="l">
              <a:lnSpc>
                <a:spcPct val="100000"/>
              </a:lnSpc>
              <a:spcBef>
                <a:spcPts val="0"/>
              </a:spcBef>
              <a:spcAft>
                <a:spcPts val="0"/>
              </a:spcAft>
              <a:buClr>
                <a:schemeClr val="dk1"/>
              </a:buClr>
              <a:buSzPts val="1200"/>
              <a:buChar char="○"/>
            </a:pPr>
            <a:r>
              <a:rPr lang="en" sz="1200"/>
              <a:t>a.k.a. Name Node in Hadoop’s HDFS</a:t>
            </a:r>
            <a:endParaRPr sz="1200"/>
          </a:p>
          <a:p>
            <a:pPr indent="-304800" lvl="1" marL="914400" marR="0" rtl="0" algn="l">
              <a:lnSpc>
                <a:spcPct val="100000"/>
              </a:lnSpc>
              <a:spcBef>
                <a:spcPts val="0"/>
              </a:spcBef>
              <a:spcAft>
                <a:spcPts val="0"/>
              </a:spcAft>
              <a:buClr>
                <a:schemeClr val="dk1"/>
              </a:buClr>
              <a:buSzPts val="1200"/>
              <a:buChar char="○"/>
            </a:pPr>
            <a:r>
              <a:rPr lang="en" sz="1200"/>
              <a:t>S</a:t>
            </a:r>
            <a:r>
              <a:rPr lang="en" sz="1200"/>
              <a:t>tores metadata about where files are stored</a:t>
            </a:r>
            <a:endParaRPr sz="1200"/>
          </a:p>
          <a:p>
            <a:pPr indent="-304800" lvl="1" marL="914400" marR="0" rtl="0" algn="l">
              <a:lnSpc>
                <a:spcPct val="100000"/>
              </a:lnSpc>
              <a:spcBef>
                <a:spcPts val="0"/>
              </a:spcBef>
              <a:spcAft>
                <a:spcPts val="0"/>
              </a:spcAft>
              <a:buClr>
                <a:schemeClr val="dk1"/>
              </a:buClr>
              <a:buSzPts val="1200"/>
              <a:buChar char="○"/>
            </a:pPr>
            <a:r>
              <a:rPr lang="en" sz="1200"/>
              <a:t>Master nodes are typically more robust to hardware failure and run critical cluster services.</a:t>
            </a:r>
            <a:endParaRPr sz="1200"/>
          </a:p>
          <a:p>
            <a:pPr indent="-304800" lvl="0" marL="457200" rtl="0" algn="l">
              <a:spcBef>
                <a:spcPts val="0"/>
              </a:spcBef>
              <a:spcAft>
                <a:spcPts val="0"/>
              </a:spcAft>
              <a:buClr>
                <a:schemeClr val="dk1"/>
              </a:buClr>
              <a:buSzPts val="1200"/>
              <a:buChar char="●"/>
            </a:pPr>
            <a:r>
              <a:rPr lang="en" sz="1200"/>
              <a:t>Client library for file access</a:t>
            </a:r>
            <a:endParaRPr sz="1200"/>
          </a:p>
          <a:p>
            <a:pPr indent="-304800" lvl="1" marL="914400" rtl="0" algn="l">
              <a:spcBef>
                <a:spcPts val="0"/>
              </a:spcBef>
              <a:spcAft>
                <a:spcPts val="0"/>
              </a:spcAft>
              <a:buClr>
                <a:schemeClr val="dk1"/>
              </a:buClr>
              <a:buSzPts val="1200"/>
              <a:buChar char="○"/>
            </a:pPr>
            <a:r>
              <a:rPr lang="en" sz="1200"/>
              <a:t>Talks to master to find chunk servers</a:t>
            </a:r>
            <a:endParaRPr sz="1200"/>
          </a:p>
          <a:p>
            <a:pPr indent="-304800" lvl="1" marL="914400" rtl="0" algn="l">
              <a:spcBef>
                <a:spcPts val="0"/>
              </a:spcBef>
              <a:spcAft>
                <a:spcPts val="0"/>
              </a:spcAft>
              <a:buClr>
                <a:schemeClr val="dk1"/>
              </a:buClr>
              <a:buSzPts val="1200"/>
              <a:buChar char="○"/>
            </a:pPr>
            <a:r>
              <a:rPr lang="en" sz="1200"/>
              <a:t>Connects directly to chunk servers to access data</a:t>
            </a:r>
            <a:endParaRPr sz="1500"/>
          </a:p>
        </p:txBody>
      </p:sp>
      <p:sp>
        <p:nvSpPr>
          <p:cNvPr id="346" name="Google Shape;346;p53"/>
          <p:cNvSpPr/>
          <p:nvPr/>
        </p:nvSpPr>
        <p:spPr>
          <a:xfrm>
            <a:off x="5271275" y="902925"/>
            <a:ext cx="2338500" cy="4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Distributed File System</a:t>
            </a:r>
            <a:endParaRPr/>
          </a:p>
        </p:txBody>
      </p:sp>
      <p:sp>
        <p:nvSpPr>
          <p:cNvPr id="347" name="Google Shape;347;p53"/>
          <p:cNvSpPr txBox="1"/>
          <p:nvPr/>
        </p:nvSpPr>
        <p:spPr>
          <a:xfrm>
            <a:off x="3677700" y="4743300"/>
            <a:ext cx="54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nodes fail, how to store data persistently?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idx="1" type="body"/>
          </p:nvPr>
        </p:nvSpPr>
        <p:spPr>
          <a:xfrm>
            <a:off x="311700" y="1152475"/>
            <a:ext cx="45195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EFEFEF"/>
              </a:buClr>
              <a:buSzPts val="1800"/>
              <a:buChar char="●"/>
            </a:pPr>
            <a:r>
              <a:rPr lang="en">
                <a:solidFill>
                  <a:srgbClr val="EFEFEF"/>
                </a:solidFill>
              </a:rPr>
              <a:t>Copying data over a network takes time.</a:t>
            </a:r>
            <a:endParaRPr>
              <a:solidFill>
                <a:srgbClr val="EFEFEF"/>
              </a:solidFill>
            </a:endParaRPr>
          </a:p>
          <a:p>
            <a:pPr indent="-342900" lvl="0" marL="457200" rtl="0" algn="l">
              <a:lnSpc>
                <a:spcPct val="115000"/>
              </a:lnSpc>
              <a:spcBef>
                <a:spcPts val="0"/>
              </a:spcBef>
              <a:spcAft>
                <a:spcPts val="0"/>
              </a:spcAft>
              <a:buSzPts val="1800"/>
              <a:buChar char="●"/>
            </a:pPr>
            <a:r>
              <a:rPr lang="en"/>
              <a:t>Machines can fail.</a:t>
            </a:r>
            <a:endParaRPr/>
          </a:p>
          <a:p>
            <a:pPr indent="-317500" lvl="1" marL="914400" rtl="0" algn="l">
              <a:lnSpc>
                <a:spcPct val="115000"/>
              </a:lnSpc>
              <a:spcBef>
                <a:spcPts val="0"/>
              </a:spcBef>
              <a:spcAft>
                <a:spcPts val="0"/>
              </a:spcAft>
              <a:buSzPts val="1400"/>
              <a:buChar char="○"/>
            </a:pPr>
            <a:r>
              <a:rPr lang="en"/>
              <a:t>One server may stay up 3 years (1,000 days)</a:t>
            </a:r>
            <a:endParaRPr/>
          </a:p>
          <a:p>
            <a:pPr indent="-317500" lvl="1" marL="914400" rtl="0" algn="l">
              <a:lnSpc>
                <a:spcPct val="115000"/>
              </a:lnSpc>
              <a:spcBef>
                <a:spcPts val="0"/>
              </a:spcBef>
              <a:spcAft>
                <a:spcPts val="0"/>
              </a:spcAft>
              <a:buSzPts val="1400"/>
              <a:buChar char="○"/>
            </a:pPr>
            <a:r>
              <a:rPr lang="en"/>
              <a:t>If you have 1,000 servers, expect to lose 1/day</a:t>
            </a:r>
            <a:endParaRPr/>
          </a:p>
          <a:p>
            <a:pPr indent="-317500" lvl="1" marL="914400" rtl="0" algn="l">
              <a:lnSpc>
                <a:spcPct val="115000"/>
              </a:lnSpc>
              <a:spcBef>
                <a:spcPts val="0"/>
              </a:spcBef>
              <a:spcAft>
                <a:spcPts val="0"/>
              </a:spcAft>
              <a:buSzPts val="1400"/>
              <a:buChar char="○"/>
            </a:pPr>
            <a:r>
              <a:rPr lang="en"/>
              <a:t>With 1M machines 1,000 machines fail every day!</a:t>
            </a:r>
            <a:endParaRPr/>
          </a:p>
          <a:p>
            <a:pPr indent="-342900" lvl="0" marL="457200" rtl="0" algn="l">
              <a:lnSpc>
                <a:spcPct val="115000"/>
              </a:lnSpc>
              <a:spcBef>
                <a:spcPts val="0"/>
              </a:spcBef>
              <a:spcAft>
                <a:spcPts val="0"/>
              </a:spcAft>
              <a:buSzPts val="1800"/>
              <a:buChar char="●"/>
            </a:pPr>
            <a:r>
              <a:rPr lang="en"/>
              <a:t>Storage is limited.</a:t>
            </a:r>
            <a:endParaRPr/>
          </a:p>
        </p:txBody>
      </p:sp>
      <p:sp>
        <p:nvSpPr>
          <p:cNvPr id="353" name="Google Shape;35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354" name="Google Shape;354;p54"/>
          <p:cNvSpPr txBox="1"/>
          <p:nvPr/>
        </p:nvSpPr>
        <p:spPr>
          <a:xfrm>
            <a:off x="5294925" y="1341675"/>
            <a:ext cx="3738300" cy="147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t>Reliable distributed file system</a:t>
            </a:r>
            <a:endParaRPr sz="1200"/>
          </a:p>
          <a:p>
            <a:pPr indent="-304800" lvl="0" marL="457200" rtl="0" algn="l">
              <a:spcBef>
                <a:spcPts val="0"/>
              </a:spcBef>
              <a:spcAft>
                <a:spcPts val="0"/>
              </a:spcAft>
              <a:buClr>
                <a:schemeClr val="dk1"/>
              </a:buClr>
              <a:buSzPts val="1200"/>
              <a:buChar char="●"/>
            </a:pPr>
            <a:r>
              <a:rPr lang="en" sz="1200"/>
              <a:t>Data kept in “chunks” spread across machines</a:t>
            </a:r>
            <a:endParaRPr sz="1200"/>
          </a:p>
          <a:p>
            <a:pPr indent="-304800" lvl="0" marL="457200" rtl="0" algn="l">
              <a:spcBef>
                <a:spcPts val="0"/>
              </a:spcBef>
              <a:spcAft>
                <a:spcPts val="0"/>
              </a:spcAft>
              <a:buClr>
                <a:schemeClr val="dk1"/>
              </a:buClr>
              <a:buSzPts val="1200"/>
              <a:buChar char="●"/>
            </a:pPr>
            <a:r>
              <a:rPr lang="en" sz="1200"/>
              <a:t>Each chunk replicated on different machines </a:t>
            </a:r>
            <a:endParaRPr sz="1200"/>
          </a:p>
          <a:p>
            <a:pPr indent="-304800" lvl="1" marL="914400" rtl="0" algn="l">
              <a:spcBef>
                <a:spcPts val="0"/>
              </a:spcBef>
              <a:spcAft>
                <a:spcPts val="0"/>
              </a:spcAft>
              <a:buClr>
                <a:schemeClr val="dk1"/>
              </a:buClr>
              <a:buSzPts val="1200"/>
              <a:buChar char="○"/>
            </a:pPr>
            <a:r>
              <a:rPr lang="en" sz="1200"/>
              <a:t>Seamless recovery from disk or machine failure</a:t>
            </a:r>
            <a:endParaRPr sz="1200"/>
          </a:p>
          <a:p>
            <a:pPr indent="0" lvl="0" marL="0" rtl="0" algn="l">
              <a:spcBef>
                <a:spcPts val="0"/>
              </a:spcBef>
              <a:spcAft>
                <a:spcPts val="0"/>
              </a:spcAft>
              <a:buNone/>
            </a:pPr>
            <a:r>
              <a:t/>
            </a:r>
            <a:endParaRPr sz="1200"/>
          </a:p>
        </p:txBody>
      </p:sp>
      <p:sp>
        <p:nvSpPr>
          <p:cNvPr id="355" name="Google Shape;355;p54"/>
          <p:cNvSpPr/>
          <p:nvPr/>
        </p:nvSpPr>
        <p:spPr>
          <a:xfrm>
            <a:off x="5271275" y="902925"/>
            <a:ext cx="2338500" cy="4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Distributed File System</a:t>
            </a:r>
            <a:endParaRPr/>
          </a:p>
        </p:txBody>
      </p:sp>
      <p:pic>
        <p:nvPicPr>
          <p:cNvPr id="356" name="Google Shape;356;p54"/>
          <p:cNvPicPr preferRelativeResize="0"/>
          <p:nvPr/>
        </p:nvPicPr>
        <p:blipFill>
          <a:blip r:embed="rId3">
            <a:alphaModFix/>
          </a:blip>
          <a:stretch>
            <a:fillRect/>
          </a:stretch>
        </p:blipFill>
        <p:spPr>
          <a:xfrm>
            <a:off x="4831200" y="3222898"/>
            <a:ext cx="4284175" cy="11166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MapReduce</a:t>
            </a:r>
            <a:endParaRPr/>
          </a:p>
        </p:txBody>
      </p:sp>
      <p:sp>
        <p:nvSpPr>
          <p:cNvPr id="362" name="Google Shape;362;p55"/>
          <p:cNvSpPr txBox="1"/>
          <p:nvPr>
            <p:ph idx="1" type="body"/>
          </p:nvPr>
        </p:nvSpPr>
        <p:spPr>
          <a:xfrm>
            <a:off x="311700" y="1152475"/>
            <a:ext cx="568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MapReduce is a style of programming designed for:</a:t>
            </a:r>
            <a:endParaRPr/>
          </a:p>
          <a:p>
            <a:pPr indent="-342900" lvl="0" marL="457200" rtl="0" algn="l">
              <a:spcBef>
                <a:spcPts val="1600"/>
              </a:spcBef>
              <a:spcAft>
                <a:spcPts val="0"/>
              </a:spcAft>
              <a:buSzPts val="1800"/>
              <a:buAutoNum type="arabicPeriod"/>
            </a:pPr>
            <a:r>
              <a:rPr lang="en"/>
              <a:t>Easy parallel programming</a:t>
            </a:r>
            <a:endParaRPr/>
          </a:p>
          <a:p>
            <a:pPr indent="-342900" lvl="0" marL="457200" rtl="0" algn="l">
              <a:spcBef>
                <a:spcPts val="0"/>
              </a:spcBef>
              <a:spcAft>
                <a:spcPts val="0"/>
              </a:spcAft>
              <a:buSzPts val="1800"/>
              <a:buAutoNum type="arabicPeriod"/>
            </a:pPr>
            <a:r>
              <a:rPr lang="en"/>
              <a:t>Invisible management of hardware and software failures</a:t>
            </a:r>
            <a:endParaRPr/>
          </a:p>
          <a:p>
            <a:pPr indent="-342900" lvl="0" marL="457200" rtl="0" algn="l">
              <a:spcBef>
                <a:spcPts val="0"/>
              </a:spcBef>
              <a:spcAft>
                <a:spcPts val="0"/>
              </a:spcAft>
              <a:buSzPts val="1800"/>
              <a:buAutoNum type="arabicPeriod"/>
            </a:pPr>
            <a:r>
              <a:rPr lang="en"/>
              <a:t>Easy management of very-large-scale data</a:t>
            </a:r>
            <a:endParaRPr/>
          </a:p>
          <a:p>
            <a:pPr indent="0" lvl="0" marL="0" rtl="0" algn="l">
              <a:spcBef>
                <a:spcPts val="1600"/>
              </a:spcBef>
              <a:spcAft>
                <a:spcPts val="0"/>
              </a:spcAft>
              <a:buClr>
                <a:schemeClr val="dk1"/>
              </a:buClr>
              <a:buSzPts val="1100"/>
              <a:buFont typeface="Arial"/>
              <a:buNone/>
            </a:pPr>
            <a:r>
              <a:rPr lang="en"/>
              <a:t>It has several implementations, including Hadoop, Spark (used in this class), Flink, and the original Google implementation just called “MapReduce”</a:t>
            </a:r>
            <a:endParaRPr/>
          </a:p>
          <a:p>
            <a:pPr indent="0" lvl="0" marL="0" rtl="0" algn="l">
              <a:spcBef>
                <a:spcPts val="1600"/>
              </a:spcBef>
              <a:spcAft>
                <a:spcPts val="1600"/>
              </a:spcAft>
              <a:buNone/>
            </a:pPr>
            <a:r>
              <a:t/>
            </a:r>
            <a:endParaRPr/>
          </a:p>
        </p:txBody>
      </p:sp>
      <p:pic>
        <p:nvPicPr>
          <p:cNvPr id="363" name="Google Shape;363;p55"/>
          <p:cNvPicPr preferRelativeResize="0"/>
          <p:nvPr/>
        </p:nvPicPr>
        <p:blipFill>
          <a:blip r:embed="rId3">
            <a:alphaModFix/>
          </a:blip>
          <a:stretch>
            <a:fillRect/>
          </a:stretch>
        </p:blipFill>
        <p:spPr>
          <a:xfrm>
            <a:off x="5758275" y="1628363"/>
            <a:ext cx="3362051" cy="1886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MapReduce</a:t>
            </a:r>
            <a:endParaRPr/>
          </a:p>
        </p:txBody>
      </p:sp>
      <p:sp>
        <p:nvSpPr>
          <p:cNvPr id="369" name="Google Shape;369;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3 steps of MapReduce:</a:t>
            </a:r>
            <a:endParaRPr/>
          </a:p>
          <a:p>
            <a:pPr indent="-342900" lvl="0" marL="457200" rtl="0" algn="l">
              <a:spcBef>
                <a:spcPts val="0"/>
              </a:spcBef>
              <a:spcAft>
                <a:spcPts val="0"/>
              </a:spcAft>
              <a:buSzPts val="1800"/>
              <a:buChar char="●"/>
            </a:pPr>
            <a:r>
              <a:rPr lang="en"/>
              <a:t>Map:</a:t>
            </a:r>
            <a:endParaRPr/>
          </a:p>
          <a:p>
            <a:pPr indent="-317500" lvl="1" marL="914400" rtl="0" algn="l">
              <a:spcBef>
                <a:spcPts val="0"/>
              </a:spcBef>
              <a:spcAft>
                <a:spcPts val="0"/>
              </a:spcAft>
              <a:buSzPts val="1400"/>
              <a:buChar char="○"/>
            </a:pPr>
            <a:r>
              <a:rPr lang="en"/>
              <a:t>Apply a user-written Map function to each input element</a:t>
            </a:r>
            <a:endParaRPr/>
          </a:p>
          <a:p>
            <a:pPr indent="-317500" lvl="2" marL="1371600" rtl="0" algn="l">
              <a:spcBef>
                <a:spcPts val="0"/>
              </a:spcBef>
              <a:spcAft>
                <a:spcPts val="0"/>
              </a:spcAft>
              <a:buSzPts val="1400"/>
              <a:buChar char="■"/>
            </a:pPr>
            <a:r>
              <a:rPr lang="en"/>
              <a:t>Mapper applies the Map function to a single element</a:t>
            </a:r>
            <a:endParaRPr/>
          </a:p>
          <a:p>
            <a:pPr indent="-317500" lvl="3" marL="1828800" marR="0" rtl="0" algn="l">
              <a:lnSpc>
                <a:spcPct val="115000"/>
              </a:lnSpc>
              <a:spcBef>
                <a:spcPts val="0"/>
              </a:spcBef>
              <a:spcAft>
                <a:spcPts val="0"/>
              </a:spcAft>
              <a:buSzPts val="1400"/>
              <a:buChar char="●"/>
            </a:pPr>
            <a:r>
              <a:rPr lang="en"/>
              <a:t>Many mappers grouped in a Map task (the unit of parallelism)</a:t>
            </a:r>
            <a:endParaRPr/>
          </a:p>
          <a:p>
            <a:pPr indent="-317500" lvl="1" marL="914400" marR="0" rtl="0" algn="l">
              <a:lnSpc>
                <a:spcPct val="115000"/>
              </a:lnSpc>
              <a:spcBef>
                <a:spcPts val="0"/>
              </a:spcBef>
              <a:spcAft>
                <a:spcPts val="0"/>
              </a:spcAft>
              <a:buSzPts val="1400"/>
              <a:buChar char="○"/>
            </a:pPr>
            <a:r>
              <a:rPr lang="en"/>
              <a:t>The output of the Map function is a set of 0, 1, or more key-value pairs.</a:t>
            </a:r>
            <a:endParaRPr/>
          </a:p>
          <a:p>
            <a:pPr indent="-342900" lvl="0" marL="457200" marR="0" rtl="0" algn="l">
              <a:lnSpc>
                <a:spcPct val="115000"/>
              </a:lnSpc>
              <a:spcBef>
                <a:spcPts val="0"/>
              </a:spcBef>
              <a:spcAft>
                <a:spcPts val="0"/>
              </a:spcAft>
              <a:buSzPts val="1800"/>
              <a:buChar char="●"/>
            </a:pPr>
            <a:r>
              <a:rPr lang="en"/>
              <a:t>Group by key: Sort and shuffle</a:t>
            </a:r>
            <a:endParaRPr/>
          </a:p>
          <a:p>
            <a:pPr indent="-317500" lvl="1" marL="914400" marR="0" rtl="0" algn="l">
              <a:lnSpc>
                <a:spcPct val="115000"/>
              </a:lnSpc>
              <a:spcBef>
                <a:spcPts val="0"/>
              </a:spcBef>
              <a:spcAft>
                <a:spcPts val="0"/>
              </a:spcAft>
              <a:buSzPts val="1400"/>
              <a:buChar char="○"/>
            </a:pPr>
            <a:r>
              <a:rPr lang="en"/>
              <a:t>System sorts all the key-value pairs by key, an</a:t>
            </a:r>
            <a:r>
              <a:rPr lang="en"/>
              <a:t>d </a:t>
            </a:r>
            <a:r>
              <a:rPr lang="en"/>
              <a:t>outputs key-(list of values) pairs</a:t>
            </a:r>
            <a:endParaRPr/>
          </a:p>
          <a:p>
            <a:pPr indent="-342900" lvl="0" marL="457200" marR="0" rtl="0" algn="l">
              <a:lnSpc>
                <a:spcPct val="115000"/>
              </a:lnSpc>
              <a:spcBef>
                <a:spcPts val="0"/>
              </a:spcBef>
              <a:spcAft>
                <a:spcPts val="0"/>
              </a:spcAft>
              <a:buSzPts val="1800"/>
              <a:buChar char="●"/>
            </a:pPr>
            <a:r>
              <a:rPr lang="en"/>
              <a:t>Reduce:</a:t>
            </a:r>
            <a:endParaRPr/>
          </a:p>
          <a:p>
            <a:pPr indent="-317500" lvl="1" marL="914400" marR="0" rtl="0" algn="l">
              <a:lnSpc>
                <a:spcPct val="115000"/>
              </a:lnSpc>
              <a:spcBef>
                <a:spcPts val="0"/>
              </a:spcBef>
              <a:spcAft>
                <a:spcPts val="0"/>
              </a:spcAft>
              <a:buSzPts val="1400"/>
              <a:buChar char="○"/>
            </a:pPr>
            <a:r>
              <a:rPr lang="en"/>
              <a:t>User-written Reduce function is applied to each key-(list of values)</a:t>
            </a:r>
            <a:endParaRPr/>
          </a:p>
          <a:p>
            <a:pPr indent="0" lvl="0" marL="0" rtl="0" algn="l">
              <a:spcBef>
                <a:spcPts val="1600"/>
              </a:spcBef>
              <a:spcAft>
                <a:spcPts val="1600"/>
              </a:spcAft>
              <a:buNone/>
            </a:pPr>
            <a:r>
              <a:t/>
            </a:r>
            <a:endParaRPr/>
          </a:p>
        </p:txBody>
      </p:sp>
      <p:pic>
        <p:nvPicPr>
          <p:cNvPr id="370" name="Google Shape;370;p56"/>
          <p:cNvPicPr preferRelativeResize="0"/>
          <p:nvPr/>
        </p:nvPicPr>
        <p:blipFill>
          <a:blip r:embed="rId3">
            <a:alphaModFix/>
          </a:blip>
          <a:stretch>
            <a:fillRect/>
          </a:stretch>
        </p:blipFill>
        <p:spPr>
          <a:xfrm>
            <a:off x="5829625" y="0"/>
            <a:ext cx="3314374" cy="192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Quizzes, Assignments, Final Project</a:t>
            </a:r>
            <a:endParaRPr/>
          </a:p>
        </p:txBody>
      </p:sp>
      <p:sp>
        <p:nvSpPr>
          <p:cNvPr id="229" name="Google Shape;22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coding session for data mining, machine learning algorithms.</a:t>
            </a:r>
            <a:endParaRPr/>
          </a:p>
          <a:p>
            <a:pPr indent="0" lvl="0" marL="0" rtl="0" algn="l">
              <a:spcBef>
                <a:spcPts val="1600"/>
              </a:spcBef>
              <a:spcAft>
                <a:spcPts val="0"/>
              </a:spcAft>
              <a:buNone/>
            </a:pPr>
            <a:r>
              <a:rPr lang="en" strike="sngStrike"/>
              <a:t>Office hour → Comment on the announcement</a:t>
            </a:r>
            <a:endParaRPr strike="sngStrike"/>
          </a:p>
          <a:p>
            <a:pPr indent="0" lvl="0" marL="0" rtl="0" algn="l">
              <a:spcBef>
                <a:spcPts val="1600"/>
              </a:spcBef>
              <a:spcAft>
                <a:spcPts val="0"/>
              </a:spcAft>
              <a:buNone/>
            </a:pPr>
            <a:r>
              <a:rPr lang="en" strike="sngStrike"/>
              <a:t>Sign-on sheet for final project will be in assignment. </a:t>
            </a:r>
            <a:endParaRPr strike="sngStrike"/>
          </a:p>
          <a:p>
            <a:pPr indent="0" lvl="0" marL="0" rtl="0" algn="l">
              <a:spcBef>
                <a:spcPts val="1600"/>
              </a:spcBef>
              <a:spcAft>
                <a:spcPts val="0"/>
              </a:spcAft>
              <a:buNone/>
            </a:pPr>
            <a:r>
              <a:rPr lang="en"/>
              <a:t>Stopped at PCA, need to explain again next time.</a:t>
            </a:r>
            <a:endParaRPr/>
          </a:p>
          <a:p>
            <a:pPr indent="0" lvl="0" marL="0" rtl="0" algn="l">
              <a:spcBef>
                <a:spcPts val="1600"/>
              </a:spcBef>
              <a:spcAft>
                <a:spcPts val="0"/>
              </a:spcAft>
              <a:buNone/>
            </a:pPr>
            <a:r>
              <a:rPr lang="en"/>
              <a:t>Modify the quiz since we didn’t finish.</a:t>
            </a:r>
            <a:endParaRPr/>
          </a:p>
          <a:p>
            <a:pPr indent="0" lvl="0" marL="0" rtl="0" algn="l">
              <a:spcBef>
                <a:spcPts val="1600"/>
              </a:spcBef>
              <a:spcAft>
                <a:spcPts val="0"/>
              </a:spcAft>
              <a:buNone/>
            </a:pPr>
            <a:r>
              <a:rPr lang="en"/>
              <a:t>Quiz answers need to post.</a:t>
            </a:r>
            <a:endParaRPr/>
          </a:p>
          <a:p>
            <a:pPr indent="0" lvl="0" marL="0" rtl="0" algn="l">
              <a:spcBef>
                <a:spcPts val="1600"/>
              </a:spcBef>
              <a:spcAft>
                <a:spcPts val="1600"/>
              </a:spcAft>
              <a:buNone/>
            </a:pPr>
            <a:r>
              <a:rPr lang="en" strike="sngStrike"/>
              <a:t>Check the video upload.</a:t>
            </a:r>
            <a:endParaRPr strike="sng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txBox="1"/>
          <p:nvPr>
            <p:ph idx="1" type="body"/>
          </p:nvPr>
        </p:nvSpPr>
        <p:spPr>
          <a:xfrm>
            <a:off x="311700" y="1152475"/>
            <a:ext cx="4186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MapReduce task:</a:t>
            </a:r>
            <a:endParaRPr/>
          </a:p>
          <a:p>
            <a:pPr indent="-342900" lvl="0" marL="457200" rtl="0" algn="l">
              <a:spcBef>
                <a:spcPts val="1600"/>
              </a:spcBef>
              <a:spcAft>
                <a:spcPts val="0"/>
              </a:spcAft>
              <a:buSzPts val="1800"/>
              <a:buChar char="●"/>
            </a:pPr>
            <a:r>
              <a:rPr lang="en"/>
              <a:t>We have a huge text document</a:t>
            </a:r>
            <a:endParaRPr/>
          </a:p>
          <a:p>
            <a:pPr indent="-342900" lvl="0" marL="457200" rtl="0" algn="l">
              <a:spcBef>
                <a:spcPts val="0"/>
              </a:spcBef>
              <a:spcAft>
                <a:spcPts val="0"/>
              </a:spcAft>
              <a:buSzPts val="1800"/>
              <a:buChar char="●"/>
            </a:pPr>
            <a:r>
              <a:rPr lang="en"/>
              <a:t>Count the number of times each distinct word appears in the file</a:t>
            </a:r>
            <a:endParaRPr/>
          </a:p>
          <a:p>
            <a:pPr indent="-342900" lvl="0" marL="457200" rtl="0" algn="l">
              <a:spcBef>
                <a:spcPts val="0"/>
              </a:spcBef>
              <a:spcAft>
                <a:spcPts val="0"/>
              </a:spcAft>
              <a:buSzPts val="1800"/>
              <a:buChar char="●"/>
            </a:pPr>
            <a:r>
              <a:rPr lang="en"/>
              <a:t>Many applications of this:</a:t>
            </a:r>
            <a:endParaRPr/>
          </a:p>
          <a:p>
            <a:pPr indent="-317500" lvl="1" marL="914400" rtl="0" algn="l">
              <a:spcBef>
                <a:spcPts val="0"/>
              </a:spcBef>
              <a:spcAft>
                <a:spcPts val="0"/>
              </a:spcAft>
              <a:buSzPts val="1400"/>
              <a:buChar char="○"/>
            </a:pPr>
            <a:r>
              <a:rPr lang="en"/>
              <a:t>Analyze web server logs to find popular URLs</a:t>
            </a:r>
            <a:endParaRPr/>
          </a:p>
          <a:p>
            <a:pPr indent="-317500" lvl="1" marL="914400" rtl="0" algn="l">
              <a:spcBef>
                <a:spcPts val="0"/>
              </a:spcBef>
              <a:spcAft>
                <a:spcPts val="0"/>
              </a:spcAft>
              <a:buSzPts val="1400"/>
              <a:buChar char="○"/>
            </a:pPr>
            <a:r>
              <a:rPr lang="en"/>
              <a:t>Statistical machine translation:</a:t>
            </a:r>
            <a:endParaRPr/>
          </a:p>
          <a:p>
            <a:pPr indent="-317500" lvl="2" marL="1371600" rtl="0" algn="l">
              <a:spcBef>
                <a:spcPts val="0"/>
              </a:spcBef>
              <a:spcAft>
                <a:spcPts val="0"/>
              </a:spcAft>
              <a:buSzPts val="1400"/>
              <a:buChar char="■"/>
            </a:pPr>
            <a:r>
              <a:rPr lang="en"/>
              <a:t>Need to count number of times every 5-word sequence occurs in a large corpus of documents</a:t>
            </a:r>
            <a:endParaRPr/>
          </a:p>
          <a:p>
            <a:pPr indent="0" lvl="0" marL="0" rtl="0" algn="l">
              <a:spcBef>
                <a:spcPts val="1600"/>
              </a:spcBef>
              <a:spcAft>
                <a:spcPts val="1600"/>
              </a:spcAft>
              <a:buNone/>
            </a:pPr>
            <a:r>
              <a:t/>
            </a:r>
            <a:endParaRPr/>
          </a:p>
        </p:txBody>
      </p:sp>
      <p:sp>
        <p:nvSpPr>
          <p:cNvPr id="376" name="Google Shape;37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Word Counting</a:t>
            </a:r>
            <a:endParaRPr/>
          </a:p>
        </p:txBody>
      </p:sp>
      <p:pic>
        <p:nvPicPr>
          <p:cNvPr id="377" name="Google Shape;377;p57"/>
          <p:cNvPicPr preferRelativeResize="0"/>
          <p:nvPr/>
        </p:nvPicPr>
        <p:blipFill>
          <a:blip r:embed="rId3">
            <a:alphaModFix/>
          </a:blip>
          <a:stretch>
            <a:fillRect/>
          </a:stretch>
        </p:blipFill>
        <p:spPr>
          <a:xfrm>
            <a:off x="4469825" y="1217450"/>
            <a:ext cx="4645800" cy="2804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8"/>
          <p:cNvSpPr txBox="1"/>
          <p:nvPr>
            <p:ph idx="1" type="body"/>
          </p:nvPr>
        </p:nvSpPr>
        <p:spPr>
          <a:xfrm>
            <a:off x="311700" y="1152475"/>
            <a:ext cx="4008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Problem with MapReduce: </a:t>
            </a:r>
            <a:r>
              <a:rPr lang="en" sz="1400"/>
              <a:t>Incurs substantial overheads due to data replication, disk I/O, and serialization</a:t>
            </a:r>
            <a:endParaRPr sz="1400"/>
          </a:p>
          <a:p>
            <a:pPr indent="0" lvl="0" marL="0" rtl="0" algn="l">
              <a:spcBef>
                <a:spcPts val="1600"/>
              </a:spcBef>
              <a:spcAft>
                <a:spcPts val="0"/>
              </a:spcAft>
              <a:buNone/>
            </a:pPr>
            <a:r>
              <a:rPr lang="en" sz="1400"/>
              <a:t>Two major limitations of MapReduce:</a:t>
            </a:r>
            <a:endParaRPr sz="1400"/>
          </a:p>
          <a:p>
            <a:pPr indent="-317500" lvl="0" marL="457200" rtl="0" algn="l">
              <a:spcBef>
                <a:spcPts val="1600"/>
              </a:spcBef>
              <a:spcAft>
                <a:spcPts val="0"/>
              </a:spcAft>
              <a:buSzPts val="1400"/>
              <a:buChar char="●"/>
            </a:pPr>
            <a:r>
              <a:rPr lang="en" sz="1400"/>
              <a:t>Difficulty of programming directly in MapReduce</a:t>
            </a:r>
            <a:endParaRPr sz="1400"/>
          </a:p>
          <a:p>
            <a:pPr indent="-317500" lvl="1" marL="914400" rtl="0" algn="l">
              <a:spcBef>
                <a:spcPts val="0"/>
              </a:spcBef>
              <a:spcAft>
                <a:spcPts val="0"/>
              </a:spcAft>
              <a:buSzPts val="1400"/>
              <a:buChar char="○"/>
            </a:pPr>
            <a:r>
              <a:rPr lang="en"/>
              <a:t>Many problems aren’t easily described as map-reduce</a:t>
            </a:r>
            <a:endParaRPr/>
          </a:p>
          <a:p>
            <a:pPr indent="-317500" lvl="0" marL="457200" rtl="0" algn="l">
              <a:spcBef>
                <a:spcPts val="0"/>
              </a:spcBef>
              <a:spcAft>
                <a:spcPts val="0"/>
              </a:spcAft>
              <a:buSzPts val="1400"/>
              <a:buChar char="●"/>
            </a:pPr>
            <a:r>
              <a:rPr lang="en" sz="1400"/>
              <a:t>Performance bottlenecks, or batch not fitting the use cases</a:t>
            </a:r>
            <a:endParaRPr sz="1400"/>
          </a:p>
          <a:p>
            <a:pPr indent="-317500" lvl="1" marL="914400" rtl="0" algn="l">
              <a:spcBef>
                <a:spcPts val="0"/>
              </a:spcBef>
              <a:spcAft>
                <a:spcPts val="0"/>
              </a:spcAft>
              <a:buSzPts val="1400"/>
              <a:buChar char="○"/>
            </a:pPr>
            <a:r>
              <a:rPr lang="en"/>
              <a:t>Persistence to disk typically slower than in-memory work</a:t>
            </a:r>
            <a:endParaRPr/>
          </a:p>
          <a:p>
            <a:pPr indent="0" lvl="0" marL="0" rtl="0" algn="l">
              <a:spcBef>
                <a:spcPts val="1600"/>
              </a:spcBef>
              <a:spcAft>
                <a:spcPts val="1600"/>
              </a:spcAft>
              <a:buNone/>
            </a:pPr>
            <a:r>
              <a:t/>
            </a:r>
            <a:endParaRPr sz="1400"/>
          </a:p>
        </p:txBody>
      </p:sp>
      <p:sp>
        <p:nvSpPr>
          <p:cNvPr id="383" name="Google Shape;383;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Spark: Extends MapReduce</a:t>
            </a:r>
            <a:endParaRPr/>
          </a:p>
        </p:txBody>
      </p:sp>
      <p:pic>
        <p:nvPicPr>
          <p:cNvPr id="384" name="Google Shape;384;p58"/>
          <p:cNvPicPr preferRelativeResize="0"/>
          <p:nvPr/>
        </p:nvPicPr>
        <p:blipFill>
          <a:blip r:embed="rId3">
            <a:alphaModFix/>
          </a:blip>
          <a:stretch>
            <a:fillRect/>
          </a:stretch>
        </p:blipFill>
        <p:spPr>
          <a:xfrm>
            <a:off x="4439575" y="1217913"/>
            <a:ext cx="4518900" cy="1855977"/>
          </a:xfrm>
          <a:prstGeom prst="rect">
            <a:avLst/>
          </a:prstGeom>
          <a:noFill/>
          <a:ln>
            <a:noFill/>
          </a:ln>
        </p:spPr>
      </p:pic>
      <p:sp>
        <p:nvSpPr>
          <p:cNvPr id="385" name="Google Shape;385;p58"/>
          <p:cNvSpPr txBox="1"/>
          <p:nvPr/>
        </p:nvSpPr>
        <p:spPr>
          <a:xfrm>
            <a:off x="4650600" y="3522175"/>
            <a:ext cx="4181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In short, MapReduce doesn’t compose well for large applications </a:t>
            </a:r>
            <a:endParaRPr/>
          </a:p>
          <a:p>
            <a:pPr indent="-317500" lvl="1" marL="914400" rtl="0" algn="l">
              <a:spcBef>
                <a:spcPts val="0"/>
              </a:spcBef>
              <a:spcAft>
                <a:spcPts val="0"/>
              </a:spcAft>
              <a:buSzPts val="1400"/>
              <a:buChar char="○"/>
            </a:pPr>
            <a:r>
              <a:rPr lang="en"/>
              <a:t>Many times, one needs to chain multiple mapreduce steps.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Analytics Software Stack</a:t>
            </a:r>
            <a:endParaRPr/>
          </a:p>
        </p:txBody>
      </p:sp>
      <p:pic>
        <p:nvPicPr>
          <p:cNvPr id="391" name="Google Shape;391;p59"/>
          <p:cNvPicPr preferRelativeResize="0"/>
          <p:nvPr/>
        </p:nvPicPr>
        <p:blipFill>
          <a:blip r:embed="rId3">
            <a:alphaModFix/>
          </a:blip>
          <a:stretch>
            <a:fillRect/>
          </a:stretch>
        </p:blipFill>
        <p:spPr>
          <a:xfrm>
            <a:off x="843938" y="1152476"/>
            <a:ext cx="7456121" cy="341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Spark: Most Popular Data-Flow System</a:t>
            </a:r>
            <a:endParaRPr/>
          </a:p>
        </p:txBody>
      </p:sp>
      <p:sp>
        <p:nvSpPr>
          <p:cNvPr id="397" name="Google Shape;397;p60"/>
          <p:cNvSpPr txBox="1"/>
          <p:nvPr>
            <p:ph idx="1" type="body"/>
          </p:nvPr>
        </p:nvSpPr>
        <p:spPr>
          <a:xfrm>
            <a:off x="311700" y="1152475"/>
            <a:ext cx="4140900" cy="354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Expressive computing system, not limited to the mapreduce model</a:t>
            </a:r>
            <a:endParaRPr/>
          </a:p>
          <a:p>
            <a:pPr indent="-342900" lvl="0" marL="457200" rtl="0" algn="l">
              <a:spcBef>
                <a:spcPts val="0"/>
              </a:spcBef>
              <a:spcAft>
                <a:spcPts val="0"/>
              </a:spcAft>
              <a:buSzPts val="1800"/>
              <a:buChar char="●"/>
            </a:pPr>
            <a:r>
              <a:rPr lang="en"/>
              <a:t>Addition to MapReduce model:</a:t>
            </a:r>
            <a:endParaRPr/>
          </a:p>
          <a:p>
            <a:pPr indent="-317500" lvl="1" marL="914400" rtl="0" algn="l">
              <a:spcBef>
                <a:spcPts val="0"/>
              </a:spcBef>
              <a:spcAft>
                <a:spcPts val="0"/>
              </a:spcAft>
              <a:buSzPts val="1400"/>
              <a:buChar char="○"/>
            </a:pPr>
            <a:r>
              <a:rPr lang="en"/>
              <a:t>Fast data sharing</a:t>
            </a:r>
            <a:endParaRPr/>
          </a:p>
          <a:p>
            <a:pPr indent="-317500" lvl="2" marL="1371600" rtl="0" algn="l">
              <a:spcBef>
                <a:spcPts val="0"/>
              </a:spcBef>
              <a:spcAft>
                <a:spcPts val="0"/>
              </a:spcAft>
              <a:buSzPts val="1400"/>
              <a:buChar char="■"/>
            </a:pPr>
            <a:r>
              <a:rPr lang="en"/>
              <a:t>Avoids saving intermediate results to disk</a:t>
            </a:r>
            <a:endParaRPr/>
          </a:p>
          <a:p>
            <a:pPr indent="-317500" lvl="2" marL="1371600" rtl="0" algn="l">
              <a:spcBef>
                <a:spcPts val="0"/>
              </a:spcBef>
              <a:spcAft>
                <a:spcPts val="0"/>
              </a:spcAft>
              <a:buSzPts val="1400"/>
              <a:buChar char="■"/>
            </a:pPr>
            <a:r>
              <a:rPr lang="en"/>
              <a:t>Caches data for repetitive queries (e.g. for machine learning)</a:t>
            </a:r>
            <a:endParaRPr/>
          </a:p>
          <a:p>
            <a:pPr indent="-317500" lvl="1" marL="914400" rtl="0" algn="l">
              <a:spcBef>
                <a:spcPts val="0"/>
              </a:spcBef>
              <a:spcAft>
                <a:spcPts val="0"/>
              </a:spcAft>
              <a:buSzPts val="1400"/>
              <a:buChar char="○"/>
            </a:pPr>
            <a:r>
              <a:rPr lang="en"/>
              <a:t>General execution graphs (DAGs)</a:t>
            </a:r>
            <a:endParaRPr/>
          </a:p>
          <a:p>
            <a:pPr indent="-317500" lvl="1" marL="914400" rtl="0" algn="l">
              <a:spcBef>
                <a:spcPts val="0"/>
              </a:spcBef>
              <a:spcAft>
                <a:spcPts val="0"/>
              </a:spcAft>
              <a:buSzPts val="1400"/>
              <a:buChar char="○"/>
            </a:pPr>
            <a:r>
              <a:rPr lang="en"/>
              <a:t>Richer functions than just map and reduce</a:t>
            </a:r>
            <a:endParaRPr/>
          </a:p>
          <a:p>
            <a:pPr indent="-342900" lvl="0" marL="457200" marR="0" rtl="0" algn="l">
              <a:lnSpc>
                <a:spcPct val="115000"/>
              </a:lnSpc>
              <a:spcBef>
                <a:spcPts val="0"/>
              </a:spcBef>
              <a:spcAft>
                <a:spcPts val="0"/>
              </a:spcAft>
              <a:buSzPts val="1800"/>
              <a:buChar char="●"/>
            </a:pPr>
            <a:r>
              <a:rPr lang="en"/>
              <a:t>Compatible with Hadoop</a:t>
            </a:r>
            <a:endParaRPr/>
          </a:p>
          <a:p>
            <a:pPr indent="0" lvl="0" marL="0" rtl="0" algn="l">
              <a:spcBef>
                <a:spcPts val="1600"/>
              </a:spcBef>
              <a:spcAft>
                <a:spcPts val="1600"/>
              </a:spcAft>
              <a:buNone/>
            </a:pPr>
            <a:r>
              <a:t/>
            </a:r>
            <a:endParaRPr/>
          </a:p>
        </p:txBody>
      </p:sp>
      <p:sp>
        <p:nvSpPr>
          <p:cNvPr id="398" name="Google Shape;398;p60"/>
          <p:cNvSpPr txBox="1"/>
          <p:nvPr>
            <p:ph idx="1" type="body"/>
          </p:nvPr>
        </p:nvSpPr>
        <p:spPr>
          <a:xfrm>
            <a:off x="4822125" y="1152475"/>
            <a:ext cx="4140900" cy="35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a:p>
            <a:pPr indent="-342900" lvl="0" marL="457200" rtl="0" algn="l">
              <a:spcBef>
                <a:spcPts val="1600"/>
              </a:spcBef>
              <a:spcAft>
                <a:spcPts val="0"/>
              </a:spcAft>
              <a:buSzPts val="1800"/>
              <a:buChar char="●"/>
            </a:pPr>
            <a:r>
              <a:rPr lang="en"/>
              <a:t>Open source software (Apache)</a:t>
            </a:r>
            <a:endParaRPr/>
          </a:p>
          <a:p>
            <a:pPr indent="-342900" lvl="0" marL="457200" rtl="0" algn="l">
              <a:spcBef>
                <a:spcPts val="0"/>
              </a:spcBef>
              <a:spcAft>
                <a:spcPts val="0"/>
              </a:spcAft>
              <a:buSzPts val="1800"/>
              <a:buChar char="●"/>
            </a:pPr>
            <a:r>
              <a:rPr lang="en"/>
              <a:t>Support Java, Scala and Python</a:t>
            </a:r>
            <a:endParaRPr/>
          </a:p>
          <a:p>
            <a:pPr indent="-342900" lvl="0" marL="457200" rtl="0" algn="l">
              <a:spcBef>
                <a:spcPts val="0"/>
              </a:spcBef>
              <a:spcAft>
                <a:spcPts val="0"/>
              </a:spcAft>
              <a:buSzPts val="1800"/>
              <a:buChar char="●"/>
            </a:pPr>
            <a:r>
              <a:rPr lang="en"/>
              <a:t>Key construct/idea: Resilient Distributed Dataset (RDD)</a:t>
            </a:r>
            <a:endParaRPr/>
          </a:p>
          <a:p>
            <a:pPr indent="-342900" lvl="0" marL="457200" rtl="0" algn="l">
              <a:spcBef>
                <a:spcPts val="0"/>
              </a:spcBef>
              <a:spcAft>
                <a:spcPts val="0"/>
              </a:spcAft>
              <a:buSzPts val="1800"/>
              <a:buChar char="●"/>
            </a:pPr>
            <a:r>
              <a:rPr lang="en"/>
              <a:t>Higher-level APIs: DataFrames and DataSets</a:t>
            </a:r>
            <a:endParaRPr/>
          </a:p>
          <a:p>
            <a:pPr indent="-317500" lvl="1" marL="914400" rtl="0" algn="l">
              <a:spcBef>
                <a:spcPts val="0"/>
              </a:spcBef>
              <a:spcAft>
                <a:spcPts val="0"/>
              </a:spcAft>
              <a:buSzPts val="1400"/>
              <a:buChar char="○"/>
            </a:pPr>
            <a:r>
              <a:rPr lang="en"/>
              <a:t>Introduced in more recent versions of Spark</a:t>
            </a:r>
            <a:endParaRPr/>
          </a:p>
          <a:p>
            <a:pPr indent="-317500" lvl="1" marL="914400" rtl="0" algn="l">
              <a:spcBef>
                <a:spcPts val="0"/>
              </a:spcBef>
              <a:spcAft>
                <a:spcPts val="0"/>
              </a:spcAft>
              <a:buSzPts val="1400"/>
              <a:buChar char="○"/>
            </a:pPr>
            <a:r>
              <a:rPr lang="en"/>
              <a:t>Different APIs for aggregate data, which allowed to introduce SQL support.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Hadoop vs. Spark</a:t>
            </a:r>
            <a:endParaRPr/>
          </a:p>
        </p:txBody>
      </p:sp>
      <p:pic>
        <p:nvPicPr>
          <p:cNvPr id="404" name="Google Shape;404;p61"/>
          <p:cNvPicPr preferRelativeResize="0"/>
          <p:nvPr/>
        </p:nvPicPr>
        <p:blipFill>
          <a:blip r:embed="rId3">
            <a:alphaModFix/>
          </a:blip>
          <a:stretch>
            <a:fillRect/>
          </a:stretch>
        </p:blipFill>
        <p:spPr>
          <a:xfrm>
            <a:off x="1483050" y="1080225"/>
            <a:ext cx="6177900"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Input Data Processing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63"/>
          <p:cNvPicPr preferRelativeResize="0"/>
          <p:nvPr/>
        </p:nvPicPr>
        <p:blipFill rotWithShape="1">
          <a:blip r:embed="rId3">
            <a:alphaModFix/>
          </a:blip>
          <a:srcRect b="6011" l="8188" r="8429" t="9207"/>
          <a:stretch/>
        </p:blipFill>
        <p:spPr>
          <a:xfrm>
            <a:off x="570703" y="283141"/>
            <a:ext cx="8002595" cy="4577219"/>
          </a:xfrm>
          <a:prstGeom prst="rect">
            <a:avLst/>
          </a:prstGeom>
          <a:noFill/>
          <a:ln>
            <a:noFill/>
          </a:ln>
        </p:spPr>
      </p:pic>
      <p:pic>
        <p:nvPicPr>
          <p:cNvPr id="415" name="Google Shape;415;p63"/>
          <p:cNvPicPr preferRelativeResize="0"/>
          <p:nvPr/>
        </p:nvPicPr>
        <p:blipFill rotWithShape="1">
          <a:blip r:embed="rId4">
            <a:alphaModFix/>
          </a:blip>
          <a:srcRect b="0" l="0" r="0" t="0"/>
          <a:stretch/>
        </p:blipFill>
        <p:spPr>
          <a:xfrm>
            <a:off x="8276892" y="3643404"/>
            <a:ext cx="867108" cy="15000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4"/>
          <p:cNvSpPr txBox="1"/>
          <p:nvPr>
            <p:ph type="title"/>
          </p:nvPr>
        </p:nvSpPr>
        <p:spPr>
          <a:xfrm>
            <a:off x="437103" y="276330"/>
            <a:ext cx="8001300" cy="813900"/>
          </a:xfrm>
          <a:prstGeom prst="rect">
            <a:avLst/>
          </a:prstGeom>
          <a:noFill/>
          <a:ln>
            <a:noFill/>
          </a:ln>
        </p:spPr>
        <p:txBody>
          <a:bodyPr anchorCtr="0" anchor="t" bIns="22850" lIns="45725" spcFirstLastPara="1" rIns="45725" wrap="square" tIns="22850">
            <a:noAutofit/>
          </a:bodyPr>
          <a:lstStyle/>
          <a:p>
            <a:pPr indent="0" lvl="0" marL="0" rtl="0" algn="l">
              <a:spcBef>
                <a:spcPts val="0"/>
              </a:spcBef>
              <a:spcAft>
                <a:spcPts val="0"/>
              </a:spcAft>
              <a:buClr>
                <a:schemeClr val="dk1"/>
              </a:buClr>
              <a:buSzPts val="3600"/>
              <a:buFont typeface="Arial"/>
              <a:buNone/>
            </a:pPr>
            <a:r>
              <a:rPr lang="en"/>
              <a:t>How to Collect Data?</a:t>
            </a:r>
            <a:endParaRPr/>
          </a:p>
        </p:txBody>
      </p:sp>
      <p:pic>
        <p:nvPicPr>
          <p:cNvPr id="421" name="Google Shape;421;p64"/>
          <p:cNvPicPr preferRelativeResize="0"/>
          <p:nvPr/>
        </p:nvPicPr>
        <p:blipFill rotWithShape="1">
          <a:blip r:embed="rId3">
            <a:alphaModFix/>
          </a:blip>
          <a:srcRect b="0" l="0" r="0" t="0"/>
          <a:stretch/>
        </p:blipFill>
        <p:spPr>
          <a:xfrm>
            <a:off x="1432013" y="1090246"/>
            <a:ext cx="6279976" cy="35319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5"/>
          <p:cNvSpPr txBox="1"/>
          <p:nvPr>
            <p:ph idx="1" type="body"/>
          </p:nvPr>
        </p:nvSpPr>
        <p:spPr>
          <a:xfrm>
            <a:off x="445625" y="1141704"/>
            <a:ext cx="4705200" cy="3193800"/>
          </a:xfrm>
          <a:prstGeom prst="rect">
            <a:avLst/>
          </a:prstGeom>
          <a:noFill/>
          <a:ln>
            <a:noFill/>
          </a:ln>
        </p:spPr>
        <p:txBody>
          <a:bodyPr anchorCtr="0" anchor="t" bIns="22850" lIns="45725" spcFirstLastPara="1" rIns="45725" wrap="square" tIns="22850">
            <a:noAutofit/>
          </a:bodyPr>
          <a:lstStyle/>
          <a:p>
            <a:pPr indent="-292100" lvl="0" marL="292100" rtl="0" algn="l">
              <a:lnSpc>
                <a:spcPct val="150000"/>
              </a:lnSpc>
              <a:spcBef>
                <a:spcPts val="0"/>
              </a:spcBef>
              <a:spcAft>
                <a:spcPts val="0"/>
              </a:spcAft>
              <a:buClr>
                <a:schemeClr val="dk1"/>
              </a:buClr>
              <a:buSzPts val="1800"/>
              <a:buChar char="•"/>
            </a:pPr>
            <a:r>
              <a:rPr lang="en"/>
              <a:t>NYC Taxi data: Trip (11GB), Fare (7.7GB)</a:t>
            </a:r>
            <a:endParaRPr/>
          </a:p>
          <a:p>
            <a:pPr indent="-292100" lvl="0" marL="292100" rtl="0" algn="l">
              <a:lnSpc>
                <a:spcPct val="150000"/>
              </a:lnSpc>
              <a:spcBef>
                <a:spcPts val="400"/>
              </a:spcBef>
              <a:spcAft>
                <a:spcPts val="0"/>
              </a:spcAft>
              <a:buClr>
                <a:schemeClr val="dk1"/>
              </a:buClr>
              <a:buSzPts val="1800"/>
              <a:buChar char="•"/>
            </a:pPr>
            <a:r>
              <a:rPr lang="en"/>
              <a:t>StackOverflow (xml)</a:t>
            </a:r>
            <a:endParaRPr/>
          </a:p>
          <a:p>
            <a:pPr indent="-292100" lvl="0" marL="292100" rtl="0" algn="l">
              <a:lnSpc>
                <a:spcPct val="150000"/>
              </a:lnSpc>
              <a:spcBef>
                <a:spcPts val="400"/>
              </a:spcBef>
              <a:spcAft>
                <a:spcPts val="0"/>
              </a:spcAft>
              <a:buClr>
                <a:schemeClr val="dk1"/>
              </a:buClr>
              <a:buSzPts val="1800"/>
              <a:buChar char="•"/>
            </a:pPr>
            <a:r>
              <a:rPr lang="en"/>
              <a:t>Wikipedia (data dump)</a:t>
            </a:r>
            <a:endParaRPr/>
          </a:p>
          <a:p>
            <a:pPr indent="-292100" lvl="0" marL="292100" rtl="0" algn="l">
              <a:lnSpc>
                <a:spcPct val="150000"/>
              </a:lnSpc>
              <a:spcBef>
                <a:spcPts val="400"/>
              </a:spcBef>
              <a:spcAft>
                <a:spcPts val="0"/>
              </a:spcAft>
              <a:buClr>
                <a:schemeClr val="dk1"/>
              </a:buClr>
              <a:buSzPts val="1800"/>
              <a:buChar char="•"/>
            </a:pPr>
            <a:r>
              <a:rPr lang="en"/>
              <a:t>Atlanta crime data (csv)</a:t>
            </a:r>
            <a:endParaRPr/>
          </a:p>
          <a:p>
            <a:pPr indent="-292100" lvl="0" marL="292100" rtl="0" algn="l">
              <a:lnSpc>
                <a:spcPct val="150000"/>
              </a:lnSpc>
              <a:spcBef>
                <a:spcPts val="400"/>
              </a:spcBef>
              <a:spcAft>
                <a:spcPts val="0"/>
              </a:spcAft>
              <a:buClr>
                <a:schemeClr val="dk1"/>
              </a:buClr>
              <a:buSzPts val="1800"/>
              <a:buChar char="•"/>
            </a:pPr>
            <a:r>
              <a:rPr lang="en"/>
              <a:t>Soccer statistics</a:t>
            </a:r>
            <a:endParaRPr/>
          </a:p>
          <a:p>
            <a:pPr indent="-292100" lvl="0" marL="292100" rtl="0" algn="l">
              <a:lnSpc>
                <a:spcPct val="150000"/>
              </a:lnSpc>
              <a:spcBef>
                <a:spcPts val="400"/>
              </a:spcBef>
              <a:spcAft>
                <a:spcPts val="0"/>
              </a:spcAft>
              <a:buClr>
                <a:schemeClr val="dk1"/>
              </a:buClr>
              <a:buSzPts val="1800"/>
              <a:buChar char="•"/>
            </a:pPr>
            <a:r>
              <a:rPr lang="en"/>
              <a:t>…</a:t>
            </a:r>
            <a:endParaRPr/>
          </a:p>
          <a:p>
            <a:pPr indent="-152400" lvl="0" marL="292100" rtl="0" algn="l">
              <a:lnSpc>
                <a:spcPct val="150000"/>
              </a:lnSpc>
              <a:spcBef>
                <a:spcPts val="400"/>
              </a:spcBef>
              <a:spcAft>
                <a:spcPts val="1600"/>
              </a:spcAft>
              <a:buClr>
                <a:schemeClr val="dk1"/>
              </a:buClr>
              <a:buSzPts val="2200"/>
              <a:buNone/>
            </a:pPr>
            <a:r>
              <a:t/>
            </a:r>
            <a:endParaRPr sz="2200"/>
          </a:p>
        </p:txBody>
      </p:sp>
      <p:sp>
        <p:nvSpPr>
          <p:cNvPr id="427" name="Google Shape;427;p65"/>
          <p:cNvSpPr txBox="1"/>
          <p:nvPr>
            <p:ph type="title"/>
          </p:nvPr>
        </p:nvSpPr>
        <p:spPr>
          <a:xfrm>
            <a:off x="445625" y="277792"/>
            <a:ext cx="7515000" cy="1146000"/>
          </a:xfrm>
          <a:prstGeom prst="rect">
            <a:avLst/>
          </a:prstGeom>
          <a:noFill/>
          <a:ln>
            <a:noFill/>
          </a:ln>
        </p:spPr>
        <p:txBody>
          <a:bodyPr anchorCtr="0" anchor="t" bIns="22850" lIns="45725" spcFirstLastPara="1" rIns="45725" wrap="square" tIns="22850">
            <a:noAutofit/>
          </a:bodyPr>
          <a:lstStyle/>
          <a:p>
            <a:pPr indent="0" lvl="0" marL="0" rtl="0" algn="l">
              <a:spcBef>
                <a:spcPts val="0"/>
              </a:spcBef>
              <a:spcAft>
                <a:spcPts val="0"/>
              </a:spcAft>
              <a:buClr>
                <a:schemeClr val="dk1"/>
              </a:buClr>
              <a:buSzPts val="3600"/>
              <a:buFont typeface="Arial"/>
              <a:buNone/>
            </a:pPr>
            <a:r>
              <a:rPr lang="en"/>
              <a:t>Data You Can Just Download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6"/>
          <p:cNvSpPr txBox="1"/>
          <p:nvPr>
            <p:ph type="title"/>
          </p:nvPr>
        </p:nvSpPr>
        <p:spPr>
          <a:xfrm>
            <a:off x="445625" y="277793"/>
            <a:ext cx="7992900" cy="709200"/>
          </a:xfrm>
          <a:prstGeom prst="rect">
            <a:avLst/>
          </a:prstGeom>
          <a:noFill/>
          <a:ln>
            <a:noFill/>
          </a:ln>
        </p:spPr>
        <p:txBody>
          <a:bodyPr anchorCtr="0" anchor="t" bIns="22850" lIns="45725" spcFirstLastPara="1" rIns="45725" wrap="square" tIns="22850">
            <a:noAutofit/>
          </a:bodyPr>
          <a:lstStyle/>
          <a:p>
            <a:pPr indent="0" lvl="0" marL="0" rtl="0" algn="l">
              <a:spcBef>
                <a:spcPts val="0"/>
              </a:spcBef>
              <a:spcAft>
                <a:spcPts val="0"/>
              </a:spcAft>
              <a:buClr>
                <a:schemeClr val="dk1"/>
              </a:buClr>
              <a:buSzPts val="3600"/>
              <a:buFont typeface="Arial"/>
              <a:buNone/>
            </a:pPr>
            <a:r>
              <a:rPr lang="en"/>
              <a:t>Collect Data via APIs</a:t>
            </a:r>
            <a:endParaRPr/>
          </a:p>
        </p:txBody>
      </p:sp>
      <p:sp>
        <p:nvSpPr>
          <p:cNvPr id="434" name="Google Shape;434;p66"/>
          <p:cNvSpPr txBox="1"/>
          <p:nvPr>
            <p:ph idx="1" type="body"/>
          </p:nvPr>
        </p:nvSpPr>
        <p:spPr>
          <a:xfrm>
            <a:off x="445625" y="1056828"/>
            <a:ext cx="7384500" cy="3251400"/>
          </a:xfrm>
          <a:prstGeom prst="rect">
            <a:avLst/>
          </a:prstGeom>
          <a:noFill/>
          <a:ln>
            <a:noFill/>
          </a:ln>
        </p:spPr>
        <p:txBody>
          <a:bodyPr anchorCtr="0" anchor="t" bIns="22850" lIns="45725" spcFirstLastPara="1" rIns="45725" wrap="square" tIns="22850">
            <a:noAutofit/>
          </a:bodyPr>
          <a:lstStyle/>
          <a:p>
            <a:pPr indent="-292100" lvl="0" marL="292100" rtl="0" algn="l">
              <a:spcBef>
                <a:spcPts val="0"/>
              </a:spcBef>
              <a:spcAft>
                <a:spcPts val="0"/>
              </a:spcAft>
              <a:buClr>
                <a:schemeClr val="dk1"/>
              </a:buClr>
              <a:buSzPts val="1600"/>
              <a:buChar char="•"/>
            </a:pPr>
            <a:r>
              <a:rPr lang="en" sz="1600"/>
              <a:t>Google Data API </a:t>
            </a:r>
            <a:r>
              <a:rPr lang="en" sz="1400"/>
              <a:t>(e.g., Google Maps Directions API)</a:t>
            </a:r>
            <a:br>
              <a:rPr lang="en" sz="1400"/>
            </a:br>
            <a:r>
              <a:rPr lang="en" sz="1100"/>
              <a:t>https://developers.google.com/gdata/docs/directory</a:t>
            </a:r>
            <a:endParaRPr/>
          </a:p>
          <a:p>
            <a:pPr indent="-292100" lvl="0" marL="292100" rtl="0" algn="l">
              <a:spcBef>
                <a:spcPts val="1100"/>
              </a:spcBef>
              <a:spcAft>
                <a:spcPts val="0"/>
              </a:spcAft>
              <a:buClr>
                <a:schemeClr val="dk1"/>
              </a:buClr>
              <a:buSzPts val="1600"/>
              <a:buChar char="•"/>
            </a:pPr>
            <a:r>
              <a:rPr lang="en" sz="1600"/>
              <a:t>Twitter </a:t>
            </a:r>
            <a:r>
              <a:rPr lang="en" sz="1100"/>
              <a:t>(small subset)</a:t>
            </a:r>
            <a:br>
              <a:rPr lang="en" sz="1100"/>
            </a:br>
            <a:r>
              <a:rPr lang="en" sz="1100"/>
              <a:t>https://dev.twitter.com/streaming/overview</a:t>
            </a:r>
            <a:endParaRPr/>
          </a:p>
          <a:p>
            <a:pPr indent="-292100" lvl="0" marL="292100" rtl="0" algn="l">
              <a:spcBef>
                <a:spcPts val="1100"/>
              </a:spcBef>
              <a:spcAft>
                <a:spcPts val="0"/>
              </a:spcAft>
              <a:buClr>
                <a:schemeClr val="dk1"/>
              </a:buClr>
              <a:buSzPts val="1600"/>
              <a:buChar char="•"/>
            </a:pPr>
            <a:r>
              <a:rPr lang="en" sz="1600"/>
              <a:t>Last.fm </a:t>
            </a:r>
            <a:r>
              <a:rPr lang="en" sz="1100"/>
              <a:t>(Pandora has unofficial API)</a:t>
            </a:r>
            <a:endParaRPr/>
          </a:p>
          <a:p>
            <a:pPr indent="-292100" lvl="0" marL="292100" rtl="0" algn="l">
              <a:spcBef>
                <a:spcPts val="1100"/>
              </a:spcBef>
              <a:spcAft>
                <a:spcPts val="0"/>
              </a:spcAft>
              <a:buClr>
                <a:schemeClr val="dk1"/>
              </a:buClr>
              <a:buSzPts val="1600"/>
              <a:buChar char="•"/>
            </a:pPr>
            <a:r>
              <a:rPr lang="en" sz="1600"/>
              <a:t>Flickr</a:t>
            </a:r>
            <a:endParaRPr/>
          </a:p>
          <a:p>
            <a:pPr indent="-292100" lvl="0" marL="292100" rtl="0" algn="l">
              <a:spcBef>
                <a:spcPts val="1100"/>
              </a:spcBef>
              <a:spcAft>
                <a:spcPts val="0"/>
              </a:spcAft>
              <a:buClr>
                <a:schemeClr val="dk1"/>
              </a:buClr>
              <a:buSzPts val="1600"/>
              <a:buChar char="•"/>
            </a:pPr>
            <a:r>
              <a:rPr lang="en" sz="1600"/>
              <a:t>data.nasa.gov</a:t>
            </a:r>
            <a:endParaRPr sz="1600"/>
          </a:p>
          <a:p>
            <a:pPr indent="-292100" lvl="0" marL="292100" rtl="0" algn="l">
              <a:spcBef>
                <a:spcPts val="1100"/>
              </a:spcBef>
              <a:spcAft>
                <a:spcPts val="0"/>
              </a:spcAft>
              <a:buClr>
                <a:schemeClr val="dk1"/>
              </a:buClr>
              <a:buSzPts val="1600"/>
              <a:buChar char="•"/>
            </a:pPr>
            <a:r>
              <a:rPr lang="en" sz="1600"/>
              <a:t>data.gov</a:t>
            </a:r>
            <a:endParaRPr sz="1600"/>
          </a:p>
          <a:p>
            <a:pPr indent="-292100" lvl="0" marL="292100" rtl="0" algn="l">
              <a:spcBef>
                <a:spcPts val="1100"/>
              </a:spcBef>
              <a:spcAft>
                <a:spcPts val="1600"/>
              </a:spcAft>
              <a:buClr>
                <a:schemeClr val="dk1"/>
              </a:buClr>
              <a:buSzPts val="1600"/>
              <a:buChar char="•"/>
            </a:pPr>
            <a:r>
              <a:rPr lang="en" sz="1600"/>
              <a:t>Facebook </a:t>
            </a:r>
            <a:r>
              <a:rPr lang="en" sz="1100"/>
              <a:t>(your friends only)</a:t>
            </a:r>
            <a:endParaRPr/>
          </a:p>
        </p:txBody>
      </p:sp>
      <p:pic>
        <p:nvPicPr>
          <p:cNvPr id="435" name="Google Shape;435;p66"/>
          <p:cNvPicPr preferRelativeResize="0"/>
          <p:nvPr/>
        </p:nvPicPr>
        <p:blipFill rotWithShape="1">
          <a:blip r:embed="rId3">
            <a:alphaModFix/>
          </a:blip>
          <a:srcRect b="0" l="0" r="0" t="0"/>
          <a:stretch/>
        </p:blipFill>
        <p:spPr>
          <a:xfrm>
            <a:off x="4566648" y="1423686"/>
            <a:ext cx="4042589" cy="3305876"/>
          </a:xfrm>
          <a:prstGeom prst="rect">
            <a:avLst/>
          </a:prstGeom>
          <a:noFill/>
          <a:ln>
            <a:noFill/>
          </a:ln>
        </p:spPr>
      </p:pic>
      <p:sp>
        <p:nvSpPr>
          <p:cNvPr id="436" name="Google Shape;436;p66"/>
          <p:cNvSpPr/>
          <p:nvPr/>
        </p:nvSpPr>
        <p:spPr>
          <a:xfrm>
            <a:off x="445626" y="4685307"/>
            <a:ext cx="4938000" cy="169500"/>
          </a:xfrm>
          <a:prstGeom prst="rect">
            <a:avLst/>
          </a:prstGeom>
          <a:no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b="0" i="0" lang="en" sz="800" u="none" cap="none" strike="noStrike">
                <a:solidFill>
                  <a:srgbClr val="000000"/>
                </a:solidFill>
                <a:latin typeface="Arial"/>
                <a:ea typeface="Arial"/>
                <a:cs typeface="Arial"/>
                <a:sym typeface="Arial"/>
              </a:rPr>
              <a:t>https://developers.google.com/gdata/docs/directory</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Week 3</a:t>
            </a:r>
            <a:endParaRPr/>
          </a:p>
        </p:txBody>
      </p:sp>
      <p:sp>
        <p:nvSpPr>
          <p:cNvPr id="235" name="Google Shape;235;p40"/>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Mining</a:t>
            </a:r>
            <a:endParaRPr/>
          </a:p>
          <a:p>
            <a:pPr indent="0" lvl="0" marL="0" rtl="0" algn="l">
              <a:spcBef>
                <a:spcPts val="1600"/>
              </a:spcBef>
              <a:spcAft>
                <a:spcPts val="0"/>
              </a:spcAft>
              <a:buNone/>
            </a:pPr>
            <a:r>
              <a:rPr lang="en"/>
              <a:t>Dimension Reduction</a:t>
            </a:r>
            <a:endParaRPr/>
          </a:p>
          <a:p>
            <a:pPr indent="0" lvl="0" marL="0" rtl="0" algn="l">
              <a:spcBef>
                <a:spcPts val="1600"/>
              </a:spcBef>
              <a:spcAft>
                <a:spcPts val="0"/>
              </a:spcAft>
              <a:buNone/>
            </a:pPr>
            <a:r>
              <a:rPr lang="en"/>
              <a:t>Principal Component Analysis</a:t>
            </a:r>
            <a:endParaRPr/>
          </a:p>
          <a:p>
            <a:pPr indent="0" lvl="0" marL="0" rtl="0" algn="l">
              <a:spcBef>
                <a:spcPts val="1600"/>
              </a:spcBef>
              <a:spcAft>
                <a:spcPts val="0"/>
              </a:spcAft>
              <a:buNone/>
            </a:pPr>
            <a:r>
              <a:rPr lang="en"/>
              <a:t>Input Data Processing</a:t>
            </a:r>
            <a:endParaRPr/>
          </a:p>
          <a:p>
            <a:pPr indent="0" lvl="0" marL="0" rtl="0" algn="l">
              <a:spcBef>
                <a:spcPts val="1600"/>
              </a:spcBef>
              <a:spcAft>
                <a:spcPts val="0"/>
              </a:spcAft>
              <a:buNone/>
            </a:pPr>
            <a:r>
              <a:rPr lang="en"/>
              <a:t>Unsupervised classification</a:t>
            </a:r>
            <a:endParaRPr/>
          </a:p>
          <a:p>
            <a:pPr indent="0" lvl="0" marL="0" rtl="0" algn="l">
              <a:spcBef>
                <a:spcPts val="1600"/>
              </a:spcBef>
              <a:spcAft>
                <a:spcPts val="0"/>
              </a:spcAft>
              <a:buNone/>
            </a:pPr>
            <a:r>
              <a:rPr lang="en"/>
              <a:t>GMM</a:t>
            </a:r>
            <a:endParaRPr/>
          </a:p>
          <a:p>
            <a:pPr indent="0" lvl="0" marL="0" rtl="0" algn="l">
              <a:spcBef>
                <a:spcPts val="1600"/>
              </a:spcBef>
              <a:spcAft>
                <a:spcPts val="0"/>
              </a:spcAft>
              <a:buNone/>
            </a:pPr>
            <a:r>
              <a:rPr lang="en"/>
              <a:t>Expectation-Maximization</a:t>
            </a:r>
            <a:endParaRPr/>
          </a:p>
          <a:p>
            <a:pPr indent="0" lvl="0" marL="0" rtl="0" algn="l">
              <a:spcBef>
                <a:spcPts val="1600"/>
              </a:spcBef>
              <a:spcAft>
                <a:spcPts val="1600"/>
              </a:spcAft>
              <a:buNone/>
            </a:pPr>
            <a:r>
              <a:rPr lang="en"/>
              <a:t>K-Means</a:t>
            </a:r>
            <a:endParaRPr/>
          </a:p>
        </p:txBody>
      </p:sp>
      <p:pic>
        <p:nvPicPr>
          <p:cNvPr id="236" name="Google Shape;236;p40"/>
          <p:cNvPicPr preferRelativeResize="0"/>
          <p:nvPr/>
        </p:nvPicPr>
        <p:blipFill rotWithShape="1">
          <a:blip r:embed="rId3">
            <a:alphaModFix/>
          </a:blip>
          <a:srcRect b="19899" l="0" r="3344" t="22136"/>
          <a:stretch/>
        </p:blipFill>
        <p:spPr>
          <a:xfrm>
            <a:off x="5065763" y="586725"/>
            <a:ext cx="3894725" cy="1651425"/>
          </a:xfrm>
          <a:prstGeom prst="rect">
            <a:avLst/>
          </a:prstGeom>
          <a:noFill/>
          <a:ln>
            <a:noFill/>
          </a:ln>
        </p:spPr>
      </p:pic>
      <p:pic>
        <p:nvPicPr>
          <p:cNvPr id="237" name="Google Shape;237;p40"/>
          <p:cNvPicPr preferRelativeResize="0"/>
          <p:nvPr/>
        </p:nvPicPr>
        <p:blipFill>
          <a:blip r:embed="rId4">
            <a:alphaModFix/>
          </a:blip>
          <a:stretch>
            <a:fillRect/>
          </a:stretch>
        </p:blipFill>
        <p:spPr>
          <a:xfrm>
            <a:off x="5370625" y="2727895"/>
            <a:ext cx="3285002" cy="190074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7"/>
          <p:cNvSpPr txBox="1"/>
          <p:nvPr>
            <p:ph idx="1" type="body"/>
          </p:nvPr>
        </p:nvSpPr>
        <p:spPr>
          <a:xfrm>
            <a:off x="445625" y="1499946"/>
            <a:ext cx="4705200" cy="3562500"/>
          </a:xfrm>
          <a:prstGeom prst="rect">
            <a:avLst/>
          </a:prstGeom>
          <a:noFill/>
          <a:ln>
            <a:noFill/>
          </a:ln>
        </p:spPr>
        <p:txBody>
          <a:bodyPr anchorCtr="0" anchor="t" bIns="22850" lIns="45725" spcFirstLastPara="1" rIns="45725" wrap="square" tIns="22850">
            <a:noAutofit/>
          </a:bodyPr>
          <a:lstStyle/>
          <a:p>
            <a:pPr indent="-292100" lvl="0" marL="292100" rtl="0" algn="l">
              <a:lnSpc>
                <a:spcPct val="150000"/>
              </a:lnSpc>
              <a:spcBef>
                <a:spcPts val="0"/>
              </a:spcBef>
              <a:spcAft>
                <a:spcPts val="0"/>
              </a:spcAft>
              <a:buClr>
                <a:schemeClr val="dk1"/>
              </a:buClr>
              <a:buSzPts val="1800"/>
              <a:buChar char="•"/>
            </a:pPr>
            <a:r>
              <a:rPr lang="en"/>
              <a:t>Amazon (reviews, product info)</a:t>
            </a:r>
            <a:endParaRPr/>
          </a:p>
          <a:p>
            <a:pPr indent="-292100" lvl="0" marL="292100" rtl="0" algn="l">
              <a:lnSpc>
                <a:spcPct val="150000"/>
              </a:lnSpc>
              <a:spcBef>
                <a:spcPts val="400"/>
              </a:spcBef>
              <a:spcAft>
                <a:spcPts val="0"/>
              </a:spcAft>
              <a:buClr>
                <a:schemeClr val="dk1"/>
              </a:buClr>
              <a:buSzPts val="1800"/>
              <a:buChar char="•"/>
            </a:pPr>
            <a:r>
              <a:rPr lang="en"/>
              <a:t>ESPN</a:t>
            </a:r>
            <a:endParaRPr/>
          </a:p>
          <a:p>
            <a:pPr indent="-292100" lvl="0" marL="292100" rtl="0" algn="l">
              <a:lnSpc>
                <a:spcPct val="150000"/>
              </a:lnSpc>
              <a:spcBef>
                <a:spcPts val="400"/>
              </a:spcBef>
              <a:spcAft>
                <a:spcPts val="0"/>
              </a:spcAft>
              <a:buClr>
                <a:schemeClr val="dk1"/>
              </a:buClr>
              <a:buSzPts val="1800"/>
              <a:buChar char="•"/>
            </a:pPr>
            <a:r>
              <a:rPr lang="en"/>
              <a:t>eBay</a:t>
            </a:r>
            <a:endParaRPr/>
          </a:p>
          <a:p>
            <a:pPr indent="-292100" lvl="0" marL="292100" rtl="0" algn="l">
              <a:lnSpc>
                <a:spcPct val="150000"/>
              </a:lnSpc>
              <a:spcBef>
                <a:spcPts val="400"/>
              </a:spcBef>
              <a:spcAft>
                <a:spcPts val="0"/>
              </a:spcAft>
              <a:buClr>
                <a:schemeClr val="dk1"/>
              </a:buClr>
              <a:buSzPts val="1800"/>
              <a:buChar char="•"/>
            </a:pPr>
            <a:r>
              <a:rPr lang="en"/>
              <a:t>Google Play</a:t>
            </a:r>
            <a:endParaRPr/>
          </a:p>
          <a:p>
            <a:pPr indent="-292100" lvl="0" marL="292100" rtl="0" algn="l">
              <a:lnSpc>
                <a:spcPct val="150000"/>
              </a:lnSpc>
              <a:spcBef>
                <a:spcPts val="400"/>
              </a:spcBef>
              <a:spcAft>
                <a:spcPts val="0"/>
              </a:spcAft>
              <a:buClr>
                <a:schemeClr val="dk1"/>
              </a:buClr>
              <a:buSzPts val="1800"/>
              <a:buChar char="•"/>
            </a:pPr>
            <a:r>
              <a:rPr lang="en"/>
              <a:t>Google Scholar</a:t>
            </a:r>
            <a:endParaRPr/>
          </a:p>
          <a:p>
            <a:pPr indent="-292100" lvl="0" marL="292100" rtl="0" algn="l">
              <a:lnSpc>
                <a:spcPct val="150000"/>
              </a:lnSpc>
              <a:spcBef>
                <a:spcPts val="400"/>
              </a:spcBef>
              <a:spcAft>
                <a:spcPts val="1600"/>
              </a:spcAft>
              <a:buClr>
                <a:schemeClr val="dk1"/>
              </a:buClr>
              <a:buSzPts val="1800"/>
              <a:buChar char="•"/>
            </a:pPr>
            <a:r>
              <a:rPr lang="en"/>
              <a:t>…</a:t>
            </a:r>
            <a:endParaRPr/>
          </a:p>
        </p:txBody>
      </p:sp>
      <p:sp>
        <p:nvSpPr>
          <p:cNvPr id="442" name="Google Shape;442;p67"/>
          <p:cNvSpPr txBox="1"/>
          <p:nvPr>
            <p:ph type="title"/>
          </p:nvPr>
        </p:nvSpPr>
        <p:spPr>
          <a:xfrm>
            <a:off x="445625" y="277792"/>
            <a:ext cx="5989200" cy="990600"/>
          </a:xfrm>
          <a:prstGeom prst="rect">
            <a:avLst/>
          </a:prstGeom>
          <a:noFill/>
          <a:ln>
            <a:noFill/>
          </a:ln>
        </p:spPr>
        <p:txBody>
          <a:bodyPr anchorCtr="0" anchor="t" bIns="22850" lIns="45725" spcFirstLastPara="1" rIns="45725" wrap="square" tIns="22850">
            <a:noAutofit/>
          </a:bodyPr>
          <a:lstStyle/>
          <a:p>
            <a:pPr indent="0" lvl="0" marL="0" rtl="0" algn="l">
              <a:spcBef>
                <a:spcPts val="0"/>
              </a:spcBef>
              <a:spcAft>
                <a:spcPts val="0"/>
              </a:spcAft>
              <a:buClr>
                <a:schemeClr val="dk1"/>
              </a:buClr>
              <a:buSzPts val="3600"/>
              <a:buFont typeface="Arial"/>
              <a:buNone/>
            </a:pPr>
            <a:r>
              <a:rPr lang="en"/>
              <a:t>Data Unavailable via APIs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8"/>
          <p:cNvPicPr preferRelativeResize="0"/>
          <p:nvPr/>
        </p:nvPicPr>
        <p:blipFill rotWithShape="1">
          <a:blip r:embed="rId3">
            <a:alphaModFix/>
          </a:blip>
          <a:srcRect b="0" l="0" r="0" t="0"/>
          <a:stretch/>
        </p:blipFill>
        <p:spPr>
          <a:xfrm>
            <a:off x="8300206" y="3652512"/>
            <a:ext cx="843794" cy="1459765"/>
          </a:xfrm>
          <a:prstGeom prst="rect">
            <a:avLst/>
          </a:prstGeom>
          <a:noFill/>
          <a:ln>
            <a:noFill/>
          </a:ln>
        </p:spPr>
      </p:pic>
      <p:sp>
        <p:nvSpPr>
          <p:cNvPr id="449" name="Google Shape;449;p68"/>
          <p:cNvSpPr txBox="1"/>
          <p:nvPr>
            <p:ph type="title"/>
          </p:nvPr>
        </p:nvSpPr>
        <p:spPr>
          <a:xfrm>
            <a:off x="436815" y="275190"/>
            <a:ext cx="8001600" cy="792300"/>
          </a:xfrm>
          <a:prstGeom prst="rect">
            <a:avLst/>
          </a:prstGeom>
          <a:noFill/>
          <a:ln>
            <a:noFill/>
          </a:ln>
        </p:spPr>
        <p:txBody>
          <a:bodyPr anchorCtr="0" anchor="t" bIns="22850" lIns="45725" spcFirstLastPara="1" rIns="45725" wrap="square" tIns="22850">
            <a:noAutofit/>
          </a:bodyPr>
          <a:lstStyle/>
          <a:p>
            <a:pPr indent="0" lvl="0" marL="0" rtl="0" algn="l">
              <a:spcBef>
                <a:spcPts val="0"/>
              </a:spcBef>
              <a:spcAft>
                <a:spcPts val="0"/>
              </a:spcAft>
              <a:buClr>
                <a:schemeClr val="dk1"/>
              </a:buClr>
              <a:buSzPts val="3600"/>
              <a:buFont typeface="Arial"/>
              <a:buNone/>
            </a:pPr>
            <a:r>
              <a:rPr lang="en">
                <a:latin typeface="Arial"/>
                <a:ea typeface="Arial"/>
                <a:cs typeface="Arial"/>
                <a:sym typeface="Arial"/>
              </a:rPr>
              <a:t>Popular Scraping Libraries</a:t>
            </a:r>
            <a:endParaRPr/>
          </a:p>
        </p:txBody>
      </p:sp>
      <p:sp>
        <p:nvSpPr>
          <p:cNvPr id="450" name="Google Shape;450;p68"/>
          <p:cNvSpPr/>
          <p:nvPr/>
        </p:nvSpPr>
        <p:spPr>
          <a:xfrm>
            <a:off x="4583929" y="1373663"/>
            <a:ext cx="2021100" cy="181500"/>
          </a:xfrm>
          <a:prstGeom prst="rect">
            <a:avLst/>
          </a:prstGeom>
          <a:noFill/>
          <a:ln>
            <a:noFill/>
          </a:ln>
          <a:effectLst>
            <a:outerShdw blurRad="40000" rotWithShape="0" dir="5400000" dist="23000">
              <a:srgbClr val="000000">
                <a:alpha val="34900"/>
              </a:srgbClr>
            </a:outerShdw>
          </a:effectLst>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500" u="none" cap="none" strike="noStrike">
              <a:solidFill>
                <a:srgbClr val="FFFFFF"/>
              </a:solidFill>
              <a:latin typeface="Calibri"/>
              <a:ea typeface="Calibri"/>
              <a:cs typeface="Calibri"/>
              <a:sym typeface="Calibri"/>
            </a:endParaRPr>
          </a:p>
        </p:txBody>
      </p:sp>
      <p:sp>
        <p:nvSpPr>
          <p:cNvPr id="451" name="Google Shape;451;p68">
            <a:hlinkClick r:id="rId4"/>
          </p:cNvPr>
          <p:cNvSpPr/>
          <p:nvPr/>
        </p:nvSpPr>
        <p:spPr>
          <a:xfrm>
            <a:off x="4583929" y="1281670"/>
            <a:ext cx="1894500" cy="319500"/>
          </a:xfrm>
          <a:prstGeom prst="rect">
            <a:avLst/>
          </a:prstGeom>
          <a:noFill/>
          <a:ln>
            <a:noFill/>
          </a:ln>
          <a:effectLst>
            <a:outerShdw blurRad="40000" rotWithShape="0" dir="5400000" dist="23000">
              <a:srgbClr val="000000">
                <a:alpha val="34900"/>
              </a:srgbClr>
            </a:outerShdw>
          </a:effectLst>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500" u="none" cap="none" strike="noStrike">
              <a:solidFill>
                <a:srgbClr val="FFFFFF"/>
              </a:solidFill>
              <a:latin typeface="Calibri"/>
              <a:ea typeface="Calibri"/>
              <a:cs typeface="Calibri"/>
              <a:sym typeface="Calibri"/>
            </a:endParaRPr>
          </a:p>
        </p:txBody>
      </p:sp>
      <p:sp>
        <p:nvSpPr>
          <p:cNvPr id="452" name="Google Shape;452;p68">
            <a:hlinkClick r:id="rId5"/>
          </p:cNvPr>
          <p:cNvSpPr/>
          <p:nvPr/>
        </p:nvSpPr>
        <p:spPr>
          <a:xfrm>
            <a:off x="3186512" y="1642729"/>
            <a:ext cx="3531600" cy="252000"/>
          </a:xfrm>
          <a:prstGeom prst="rect">
            <a:avLst/>
          </a:prstGeom>
          <a:noFill/>
          <a:ln>
            <a:noFill/>
          </a:ln>
          <a:effectLst>
            <a:outerShdw blurRad="40000" rotWithShape="0" dir="5400000" dist="23000">
              <a:srgbClr val="000000">
                <a:alpha val="34900"/>
              </a:srgbClr>
            </a:outerShdw>
          </a:effectLst>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500" u="none" cap="none" strike="noStrike">
              <a:solidFill>
                <a:srgbClr val="FFFFFF"/>
              </a:solidFill>
              <a:latin typeface="Calibri"/>
              <a:ea typeface="Calibri"/>
              <a:cs typeface="Calibri"/>
              <a:sym typeface="Calibri"/>
            </a:endParaRPr>
          </a:p>
        </p:txBody>
      </p:sp>
      <p:sp>
        <p:nvSpPr>
          <p:cNvPr id="453" name="Google Shape;453;p68">
            <a:hlinkClick r:id="rId6"/>
          </p:cNvPr>
          <p:cNvSpPr/>
          <p:nvPr/>
        </p:nvSpPr>
        <p:spPr>
          <a:xfrm>
            <a:off x="3781804" y="4079330"/>
            <a:ext cx="4384200" cy="303000"/>
          </a:xfrm>
          <a:prstGeom prst="rect">
            <a:avLst/>
          </a:prstGeom>
          <a:noFill/>
          <a:ln>
            <a:noFill/>
          </a:ln>
          <a:effectLst>
            <a:outerShdw blurRad="40000" rotWithShape="0" dir="5400000" dist="23000">
              <a:srgbClr val="000000">
                <a:alpha val="34900"/>
              </a:srgbClr>
            </a:outerShdw>
          </a:effectLst>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500" u="none" cap="none" strike="noStrike">
              <a:solidFill>
                <a:srgbClr val="FFFFFF"/>
              </a:solidFill>
              <a:latin typeface="Calibri"/>
              <a:ea typeface="Calibri"/>
              <a:cs typeface="Calibri"/>
              <a:sym typeface="Calibri"/>
            </a:endParaRPr>
          </a:p>
        </p:txBody>
      </p:sp>
      <p:sp>
        <p:nvSpPr>
          <p:cNvPr id="454" name="Google Shape;454;p68">
            <a:hlinkClick r:id="rId7"/>
          </p:cNvPr>
          <p:cNvSpPr/>
          <p:nvPr/>
        </p:nvSpPr>
        <p:spPr>
          <a:xfrm>
            <a:off x="2028237" y="2381060"/>
            <a:ext cx="1231200" cy="235800"/>
          </a:xfrm>
          <a:prstGeom prst="rect">
            <a:avLst/>
          </a:prstGeom>
          <a:noFill/>
          <a:ln>
            <a:noFill/>
          </a:ln>
          <a:effectLst>
            <a:outerShdw blurRad="40000" rotWithShape="0" dir="5400000" dist="23000">
              <a:srgbClr val="000000">
                <a:alpha val="34900"/>
              </a:srgbClr>
            </a:outerShdw>
          </a:effectLst>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500" u="none" cap="none" strike="noStrike">
              <a:solidFill>
                <a:srgbClr val="FFFFFF"/>
              </a:solidFill>
              <a:latin typeface="Calibri"/>
              <a:ea typeface="Calibri"/>
              <a:cs typeface="Calibri"/>
              <a:sym typeface="Calibri"/>
            </a:endParaRPr>
          </a:p>
        </p:txBody>
      </p:sp>
      <p:sp>
        <p:nvSpPr>
          <p:cNvPr id="455" name="Google Shape;455;p68">
            <a:hlinkClick r:id="rId8"/>
          </p:cNvPr>
          <p:cNvSpPr/>
          <p:nvPr/>
        </p:nvSpPr>
        <p:spPr>
          <a:xfrm>
            <a:off x="2337282" y="2031747"/>
            <a:ext cx="1276500" cy="267300"/>
          </a:xfrm>
          <a:prstGeom prst="rect">
            <a:avLst/>
          </a:prstGeom>
          <a:noFill/>
          <a:ln>
            <a:noFill/>
          </a:ln>
          <a:effectLst>
            <a:outerShdw blurRad="40000" rotWithShape="0" dir="5400000" dist="23000">
              <a:srgbClr val="000000">
                <a:alpha val="34900"/>
              </a:srgbClr>
            </a:outerShdw>
          </a:effectLst>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500" u="none" cap="none" strike="noStrike">
              <a:solidFill>
                <a:srgbClr val="FFFFFF"/>
              </a:solidFill>
              <a:latin typeface="Calibri"/>
              <a:ea typeface="Calibri"/>
              <a:cs typeface="Calibri"/>
              <a:sym typeface="Calibri"/>
            </a:endParaRPr>
          </a:p>
        </p:txBody>
      </p:sp>
      <p:pic>
        <p:nvPicPr>
          <p:cNvPr id="456" name="Google Shape;456;p68"/>
          <p:cNvPicPr preferRelativeResize="0"/>
          <p:nvPr/>
        </p:nvPicPr>
        <p:blipFill rotWithShape="1">
          <a:blip r:embed="rId9">
            <a:alphaModFix/>
          </a:blip>
          <a:srcRect b="13331" l="0" r="0" t="18334"/>
          <a:stretch/>
        </p:blipFill>
        <p:spPr>
          <a:xfrm>
            <a:off x="436815" y="1067356"/>
            <a:ext cx="7385346" cy="378499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Annotation</a:t>
            </a:r>
            <a:endParaRPr/>
          </a:p>
        </p:txBody>
      </p:sp>
      <p:sp>
        <p:nvSpPr>
          <p:cNvPr id="462" name="Google Shape;462;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annotation is the labelling of collected data for various applications.</a:t>
            </a:r>
            <a:endParaRPr/>
          </a:p>
          <a:p>
            <a:pPr indent="-342900" lvl="0" marL="457200" rtl="0" algn="l">
              <a:spcBef>
                <a:spcPts val="1600"/>
              </a:spcBef>
              <a:spcAft>
                <a:spcPts val="0"/>
              </a:spcAft>
              <a:buSzPts val="1800"/>
              <a:buChar char="●"/>
            </a:pPr>
            <a:r>
              <a:rPr lang="en"/>
              <a:t>Image Processing</a:t>
            </a:r>
            <a:endParaRPr/>
          </a:p>
          <a:p>
            <a:pPr indent="-342900" lvl="0" marL="457200" rtl="0" algn="l">
              <a:spcBef>
                <a:spcPts val="0"/>
              </a:spcBef>
              <a:spcAft>
                <a:spcPts val="0"/>
              </a:spcAft>
              <a:buSzPts val="1800"/>
              <a:buChar char="●"/>
            </a:pPr>
            <a:r>
              <a:rPr lang="en"/>
              <a:t>Natural Language Processing</a:t>
            </a:r>
            <a:endParaRPr/>
          </a:p>
          <a:p>
            <a:pPr indent="-342900" lvl="0" marL="457200" rtl="0" algn="l">
              <a:spcBef>
                <a:spcPts val="0"/>
              </a:spcBef>
              <a:spcAft>
                <a:spcPts val="0"/>
              </a:spcAft>
              <a:buSzPts val="1800"/>
              <a:buChar char="●"/>
            </a:pPr>
            <a:r>
              <a:rPr lang="en"/>
              <a:t>Smart Grid </a:t>
            </a:r>
            <a:endParaRPr/>
          </a:p>
          <a:p>
            <a:pPr indent="-342900" lvl="0" marL="457200" rtl="0" algn="l">
              <a:spcBef>
                <a:spcPts val="0"/>
              </a:spcBef>
              <a:spcAft>
                <a:spcPts val="0"/>
              </a:spcAft>
              <a:buSzPts val="1800"/>
              <a:buChar char="●"/>
            </a:pPr>
            <a:r>
              <a:rPr lang="en"/>
              <a: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463" name="Google Shape;463;p69"/>
          <p:cNvPicPr preferRelativeResize="0"/>
          <p:nvPr/>
        </p:nvPicPr>
        <p:blipFill rotWithShape="1">
          <a:blip r:embed="rId3">
            <a:alphaModFix/>
          </a:blip>
          <a:srcRect b="0" l="0" r="0" t="0"/>
          <a:stretch/>
        </p:blipFill>
        <p:spPr>
          <a:xfrm>
            <a:off x="2279237" y="3312042"/>
            <a:ext cx="4585545" cy="12568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Processing</a:t>
            </a:r>
            <a:endParaRPr/>
          </a:p>
        </p:txBody>
      </p:sp>
      <p:sp>
        <p:nvSpPr>
          <p:cNvPr id="469" name="Google Shape;469;p70"/>
          <p:cNvSpPr txBox="1"/>
          <p:nvPr>
            <p:ph idx="1" type="body"/>
          </p:nvPr>
        </p:nvSpPr>
        <p:spPr>
          <a:xfrm>
            <a:off x="409670" y="1214618"/>
            <a:ext cx="7541100" cy="492600"/>
          </a:xfrm>
          <a:prstGeom prst="rect">
            <a:avLst/>
          </a:prstGeom>
          <a:no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solidFill>
                  <a:srgbClr val="000000"/>
                </a:solidFill>
              </a:rPr>
              <a:t>Examples of data annotation</a:t>
            </a:r>
            <a:endParaRPr/>
          </a:p>
          <a:p>
            <a:pPr indent="-190500" lvl="0" marL="190500" rtl="0" algn="l">
              <a:lnSpc>
                <a:spcPct val="90000"/>
              </a:lnSpc>
              <a:spcBef>
                <a:spcPts val="500"/>
              </a:spcBef>
              <a:spcAft>
                <a:spcPts val="0"/>
              </a:spcAft>
              <a:buClr>
                <a:schemeClr val="dk1"/>
              </a:buClr>
              <a:buSzPts val="1100"/>
              <a:buFont typeface="Arial"/>
              <a:buNone/>
            </a:pPr>
            <a:r>
              <a:t/>
            </a:r>
            <a:endParaRPr/>
          </a:p>
        </p:txBody>
      </p:sp>
      <p:sp>
        <p:nvSpPr>
          <p:cNvPr id="470" name="Google Shape;470;p70"/>
          <p:cNvSpPr txBox="1"/>
          <p:nvPr/>
        </p:nvSpPr>
        <p:spPr>
          <a:xfrm>
            <a:off x="791774" y="1709842"/>
            <a:ext cx="1788600" cy="193800"/>
          </a:xfrm>
          <a:prstGeom prst="rect">
            <a:avLst/>
          </a:prstGeom>
          <a:noFill/>
          <a:ln>
            <a:noFill/>
          </a:ln>
        </p:spPr>
        <p:txBody>
          <a:bodyPr anchorCtr="0" anchor="t" bIns="22850" lIns="45725" spcFirstLastPara="1" rIns="45725" wrap="square" tIns="22850">
            <a:noAutofit/>
          </a:bodyPr>
          <a:lstStyle/>
          <a:p>
            <a:pPr indent="0" lvl="0" marL="0" marR="0" rtl="0" algn="l">
              <a:lnSpc>
                <a:spcPct val="90000"/>
              </a:lnSpc>
              <a:spcBef>
                <a:spcPts val="0"/>
              </a:spcBef>
              <a:spcAft>
                <a:spcPts val="0"/>
              </a:spcAft>
              <a:buClr>
                <a:schemeClr val="dk1"/>
              </a:buClr>
              <a:buSzPts val="900"/>
              <a:buFont typeface="Arial"/>
              <a:buNone/>
            </a:pPr>
            <a:r>
              <a:rPr b="1" i="0" lang="en" sz="1200" u="none" cap="none" strike="noStrike">
                <a:solidFill>
                  <a:schemeClr val="dk2"/>
                </a:solidFill>
                <a:latin typeface="Arial"/>
                <a:ea typeface="Arial"/>
                <a:cs typeface="Arial"/>
                <a:sym typeface="Arial"/>
              </a:rPr>
              <a:t>Image Classification</a:t>
            </a:r>
            <a:endParaRPr sz="700"/>
          </a:p>
          <a:p>
            <a:pPr indent="-127000" lvl="0" marL="190500" marR="0" rtl="0" algn="l">
              <a:lnSpc>
                <a:spcPct val="90000"/>
              </a:lnSpc>
              <a:spcBef>
                <a:spcPts val="500"/>
              </a:spcBef>
              <a:spcAft>
                <a:spcPts val="0"/>
              </a:spcAft>
              <a:buClr>
                <a:schemeClr val="dk1"/>
              </a:buClr>
              <a:buSzPts val="1100"/>
              <a:buFont typeface="Arial"/>
              <a:buNone/>
            </a:pPr>
            <a:r>
              <a:t/>
            </a:r>
            <a:endParaRPr b="1" i="0" sz="1400" u="none" cap="none" strike="noStrike">
              <a:solidFill>
                <a:srgbClr val="FF0000"/>
              </a:solidFill>
              <a:latin typeface="Arial"/>
              <a:ea typeface="Arial"/>
              <a:cs typeface="Arial"/>
              <a:sym typeface="Arial"/>
            </a:endParaRPr>
          </a:p>
          <a:p>
            <a:pPr indent="0" lvl="0" marL="0" marR="0" rtl="0" algn="l">
              <a:lnSpc>
                <a:spcPct val="90000"/>
              </a:lnSpc>
              <a:spcBef>
                <a:spcPts val="500"/>
              </a:spcBef>
              <a:spcAft>
                <a:spcPts val="0"/>
              </a:spcAft>
              <a:buClr>
                <a:schemeClr val="dk1"/>
              </a:buClr>
              <a:buSzPts val="1100"/>
              <a:buFont typeface="Arial"/>
              <a:buNone/>
            </a:pPr>
            <a:r>
              <a:t/>
            </a:r>
            <a:endParaRPr b="1" i="0" sz="1400" u="none" cap="none" strike="noStrike">
              <a:solidFill>
                <a:srgbClr val="FF0000"/>
              </a:solidFill>
              <a:latin typeface="Arial"/>
              <a:ea typeface="Arial"/>
              <a:cs typeface="Arial"/>
              <a:sym typeface="Arial"/>
            </a:endParaRPr>
          </a:p>
        </p:txBody>
      </p:sp>
      <p:sp>
        <p:nvSpPr>
          <p:cNvPr id="471" name="Google Shape;471;p70"/>
          <p:cNvSpPr txBox="1"/>
          <p:nvPr/>
        </p:nvSpPr>
        <p:spPr>
          <a:xfrm>
            <a:off x="3619471" y="1714628"/>
            <a:ext cx="1788600" cy="274500"/>
          </a:xfrm>
          <a:prstGeom prst="rect">
            <a:avLst/>
          </a:prstGeom>
          <a:noFill/>
          <a:ln>
            <a:noFill/>
          </a:ln>
        </p:spPr>
        <p:txBody>
          <a:bodyPr anchorCtr="0" anchor="t" bIns="23400" lIns="45000" spcFirstLastPara="1" rIns="45000" wrap="square" tIns="23400">
            <a:noAutofit/>
          </a:bodyPr>
          <a:lstStyle/>
          <a:p>
            <a:pPr indent="0" lvl="0" marL="0" marR="0" rtl="0" algn="l">
              <a:spcBef>
                <a:spcPts val="0"/>
              </a:spcBef>
              <a:spcAft>
                <a:spcPts val="0"/>
              </a:spcAft>
              <a:buClr>
                <a:srgbClr val="000000"/>
              </a:buClr>
              <a:buSzPts val="1200"/>
              <a:buFont typeface="Arial"/>
              <a:buNone/>
            </a:pPr>
            <a:r>
              <a:rPr b="1" i="0" lang="en" sz="1200" u="none" cap="none" strike="noStrike">
                <a:solidFill>
                  <a:srgbClr val="000000"/>
                </a:solidFill>
                <a:latin typeface="Trebuchet MS"/>
                <a:ea typeface="Trebuchet MS"/>
                <a:cs typeface="Trebuchet MS"/>
                <a:sym typeface="Trebuchet MS"/>
              </a:rPr>
              <a:t>Object Detection</a:t>
            </a:r>
            <a:endParaRPr b="1" i="0" sz="1200" u="none" cap="none" strike="noStrike">
              <a:solidFill>
                <a:srgbClr val="FF0000"/>
              </a:solidFill>
              <a:latin typeface="Trebuchet MS"/>
              <a:ea typeface="Trebuchet MS"/>
              <a:cs typeface="Trebuchet MS"/>
              <a:sym typeface="Trebuchet MS"/>
            </a:endParaRPr>
          </a:p>
          <a:p>
            <a:pPr indent="-127000" lvl="0" marL="228600" marR="0" rtl="0" algn="l">
              <a:spcBef>
                <a:spcPts val="400"/>
              </a:spcBef>
              <a:spcAft>
                <a:spcPts val="0"/>
              </a:spcAft>
              <a:buClr>
                <a:srgbClr val="000000"/>
              </a:buClr>
              <a:buSzPts val="1600"/>
              <a:buFont typeface="Arial"/>
              <a:buNone/>
            </a:pPr>
            <a:r>
              <a:t/>
            </a:r>
            <a:endParaRPr b="1" i="0" sz="1600" u="none" cap="none" strike="noStrike">
              <a:solidFill>
                <a:srgbClr val="FF0000"/>
              </a:solidFill>
              <a:latin typeface="Trebuchet MS"/>
              <a:ea typeface="Trebuchet MS"/>
              <a:cs typeface="Trebuchet MS"/>
              <a:sym typeface="Trebuchet MS"/>
            </a:endParaRPr>
          </a:p>
          <a:p>
            <a:pPr indent="0" lvl="0" marL="0" marR="0" rtl="0" algn="l">
              <a:spcBef>
                <a:spcPts val="400"/>
              </a:spcBef>
              <a:spcAft>
                <a:spcPts val="0"/>
              </a:spcAft>
              <a:buClr>
                <a:srgbClr val="000000"/>
              </a:buClr>
              <a:buSzPts val="1600"/>
              <a:buFont typeface="Arial"/>
              <a:buNone/>
            </a:pPr>
            <a:r>
              <a:t/>
            </a:r>
            <a:endParaRPr b="1" i="0" sz="1600" u="none" cap="none" strike="noStrike">
              <a:solidFill>
                <a:srgbClr val="FF0000"/>
              </a:solidFill>
              <a:latin typeface="Trebuchet MS"/>
              <a:ea typeface="Trebuchet MS"/>
              <a:cs typeface="Trebuchet MS"/>
              <a:sym typeface="Trebuchet MS"/>
            </a:endParaRPr>
          </a:p>
        </p:txBody>
      </p:sp>
      <p:sp>
        <p:nvSpPr>
          <p:cNvPr id="472" name="Google Shape;472;p70"/>
          <p:cNvSpPr txBox="1"/>
          <p:nvPr/>
        </p:nvSpPr>
        <p:spPr>
          <a:xfrm>
            <a:off x="6328480" y="1511275"/>
            <a:ext cx="1860600" cy="203400"/>
          </a:xfrm>
          <a:prstGeom prst="rect">
            <a:avLst/>
          </a:prstGeom>
          <a:noFill/>
          <a:ln>
            <a:noFill/>
          </a:ln>
        </p:spPr>
        <p:txBody>
          <a:bodyPr anchorCtr="0" anchor="t" bIns="23400" lIns="45000" spcFirstLastPara="1" rIns="45000" wrap="square" tIns="23400">
            <a:noAutofit/>
          </a:bodyPr>
          <a:lstStyle/>
          <a:p>
            <a:pPr indent="0" lvl="0" marL="0" marR="0" rtl="0" algn="l">
              <a:spcBef>
                <a:spcPts val="0"/>
              </a:spcBef>
              <a:spcAft>
                <a:spcPts val="0"/>
              </a:spcAft>
              <a:buClr>
                <a:srgbClr val="000000"/>
              </a:buClr>
              <a:buSzPts val="1200"/>
              <a:buFont typeface="Arial"/>
              <a:buNone/>
            </a:pPr>
            <a:r>
              <a:rPr b="1" i="0" lang="en" sz="1200" u="none" cap="none" strike="noStrike">
                <a:solidFill>
                  <a:srgbClr val="000000"/>
                </a:solidFill>
                <a:latin typeface="Trebuchet MS"/>
                <a:ea typeface="Trebuchet MS"/>
                <a:cs typeface="Trebuchet MS"/>
                <a:sym typeface="Trebuchet MS"/>
              </a:rPr>
              <a:t>Semantic Segmentation</a:t>
            </a:r>
            <a:endParaRPr sz="700"/>
          </a:p>
          <a:p>
            <a:pPr indent="-127000" lvl="0" marL="228600" marR="0" rtl="0" algn="l">
              <a:spcBef>
                <a:spcPts val="400"/>
              </a:spcBef>
              <a:spcAft>
                <a:spcPts val="0"/>
              </a:spcAft>
              <a:buClr>
                <a:srgbClr val="000000"/>
              </a:buClr>
              <a:buSzPts val="1600"/>
              <a:buFont typeface="Arial"/>
              <a:buNone/>
            </a:pPr>
            <a:r>
              <a:t/>
            </a:r>
            <a:endParaRPr b="1" i="0" sz="1600" u="none" cap="none" strike="noStrike">
              <a:solidFill>
                <a:srgbClr val="FF0000"/>
              </a:solidFill>
              <a:latin typeface="Trebuchet MS"/>
              <a:ea typeface="Trebuchet MS"/>
              <a:cs typeface="Trebuchet MS"/>
              <a:sym typeface="Trebuchet MS"/>
            </a:endParaRPr>
          </a:p>
          <a:p>
            <a:pPr indent="0" lvl="0" marL="0" marR="0" rtl="0" algn="l">
              <a:spcBef>
                <a:spcPts val="400"/>
              </a:spcBef>
              <a:spcAft>
                <a:spcPts val="0"/>
              </a:spcAft>
              <a:buClr>
                <a:srgbClr val="000000"/>
              </a:buClr>
              <a:buSzPts val="1600"/>
              <a:buFont typeface="Arial"/>
              <a:buNone/>
            </a:pPr>
            <a:r>
              <a:t/>
            </a:r>
            <a:endParaRPr b="1" i="0" sz="1600" u="none" cap="none" strike="noStrike">
              <a:solidFill>
                <a:srgbClr val="FF0000"/>
              </a:solidFill>
              <a:latin typeface="Trebuchet MS"/>
              <a:ea typeface="Trebuchet MS"/>
              <a:cs typeface="Trebuchet MS"/>
              <a:sym typeface="Trebuchet MS"/>
            </a:endParaRPr>
          </a:p>
        </p:txBody>
      </p:sp>
      <p:pic>
        <p:nvPicPr>
          <p:cNvPr id="473" name="Google Shape;473;p70"/>
          <p:cNvPicPr preferRelativeResize="0"/>
          <p:nvPr/>
        </p:nvPicPr>
        <p:blipFill rotWithShape="1">
          <a:blip r:embed="rId3">
            <a:alphaModFix/>
          </a:blip>
          <a:srcRect b="0" l="0" r="0" t="0"/>
          <a:stretch/>
        </p:blipFill>
        <p:spPr>
          <a:xfrm>
            <a:off x="3467564" y="1977924"/>
            <a:ext cx="2108045" cy="2168591"/>
          </a:xfrm>
          <a:prstGeom prst="rect">
            <a:avLst/>
          </a:prstGeom>
          <a:noFill/>
          <a:ln>
            <a:noFill/>
          </a:ln>
        </p:spPr>
      </p:pic>
      <p:pic>
        <p:nvPicPr>
          <p:cNvPr id="474" name="Google Shape;474;p70"/>
          <p:cNvPicPr preferRelativeResize="0"/>
          <p:nvPr/>
        </p:nvPicPr>
        <p:blipFill rotWithShape="1">
          <a:blip r:embed="rId4">
            <a:alphaModFix/>
          </a:blip>
          <a:srcRect b="0" l="0" r="0" t="0"/>
          <a:stretch/>
        </p:blipFill>
        <p:spPr>
          <a:xfrm>
            <a:off x="498100" y="1900735"/>
            <a:ext cx="2285222" cy="2397700"/>
          </a:xfrm>
          <a:prstGeom prst="rect">
            <a:avLst/>
          </a:prstGeom>
          <a:noFill/>
          <a:ln>
            <a:noFill/>
          </a:ln>
        </p:spPr>
      </p:pic>
      <p:pic>
        <p:nvPicPr>
          <p:cNvPr id="475" name="Google Shape;475;p70"/>
          <p:cNvPicPr preferRelativeResize="0"/>
          <p:nvPr/>
        </p:nvPicPr>
        <p:blipFill rotWithShape="1">
          <a:blip r:embed="rId5">
            <a:alphaModFix/>
          </a:blip>
          <a:srcRect b="0" l="0" r="0" t="0"/>
          <a:stretch/>
        </p:blipFill>
        <p:spPr>
          <a:xfrm>
            <a:off x="6430170" y="1723388"/>
            <a:ext cx="1657026" cy="29634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8 – Paid Company from SF</a:t>
            </a:r>
            <a:endParaRPr/>
          </a:p>
        </p:txBody>
      </p:sp>
      <p:sp>
        <p:nvSpPr>
          <p:cNvPr id="481" name="Google Shape;481;p71"/>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https://f8federal.com/</a:t>
            </a:r>
            <a:r>
              <a:rPr lang="en"/>
              <a:t> from Apple</a:t>
            </a:r>
            <a:r>
              <a:rPr lang="en"/>
              <a:t>.</a:t>
            </a:r>
            <a:endParaRPr/>
          </a:p>
        </p:txBody>
      </p:sp>
      <p:pic>
        <p:nvPicPr>
          <p:cNvPr id="482" name="Google Shape;482;p71"/>
          <p:cNvPicPr preferRelativeResize="0"/>
          <p:nvPr/>
        </p:nvPicPr>
        <p:blipFill>
          <a:blip r:embed="rId4">
            <a:alphaModFix/>
          </a:blip>
          <a:stretch>
            <a:fillRect/>
          </a:stretch>
        </p:blipFill>
        <p:spPr>
          <a:xfrm>
            <a:off x="2186103" y="1569125"/>
            <a:ext cx="4771800" cy="31779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LabelMe</a:t>
            </a:r>
            <a:endParaRPr/>
          </a:p>
        </p:txBody>
      </p:sp>
      <p:sp>
        <p:nvSpPr>
          <p:cNvPr id="488" name="Google Shape;488;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graphical image annotation tool inspired by </a:t>
            </a:r>
            <a:r>
              <a:rPr lang="en" u="sng">
                <a:solidFill>
                  <a:schemeClr val="hlink"/>
                </a:solidFill>
                <a:hlinkClick r:id="rId3"/>
              </a:rPr>
              <a:t>http://labelme.csail.mit.edu</a:t>
            </a:r>
            <a:r>
              <a:rPr lang="en"/>
              <a:t>.</a:t>
            </a:r>
            <a:endParaRPr/>
          </a:p>
          <a:p>
            <a:pPr indent="0" lvl="0" marL="0" rtl="0" algn="l">
              <a:spcBef>
                <a:spcPts val="1600"/>
              </a:spcBef>
              <a:spcAft>
                <a:spcPts val="1600"/>
              </a:spcAft>
              <a:buNone/>
            </a:pPr>
            <a:r>
              <a:rPr lang="en"/>
              <a:t>It is written in Python and uses Qt for its graphical interface.</a:t>
            </a:r>
            <a:endParaRPr/>
          </a:p>
        </p:txBody>
      </p:sp>
      <p:pic>
        <p:nvPicPr>
          <p:cNvPr descr="A picture containing text, indoor&#10;&#10;Description automatically generated" id="489" name="Google Shape;489;p72"/>
          <p:cNvPicPr preferRelativeResize="0"/>
          <p:nvPr/>
        </p:nvPicPr>
        <p:blipFill rotWithShape="1">
          <a:blip r:embed="rId4">
            <a:alphaModFix/>
          </a:blip>
          <a:srcRect b="0" l="0" r="0" t="0"/>
          <a:stretch/>
        </p:blipFill>
        <p:spPr>
          <a:xfrm>
            <a:off x="2698743" y="2198914"/>
            <a:ext cx="3746500" cy="2292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Vision Annotation Tool (CVAT)</a:t>
            </a:r>
            <a:endParaRPr/>
          </a:p>
        </p:txBody>
      </p:sp>
      <p:sp>
        <p:nvSpPr>
          <p:cNvPr id="495" name="Google Shape;495;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Open source</a:t>
            </a:r>
            <a:endParaRPr/>
          </a:p>
          <a:p>
            <a:pPr indent="-342900" lvl="0" marL="457200" rtl="0" algn="l">
              <a:spcBef>
                <a:spcPts val="0"/>
              </a:spcBef>
              <a:spcAft>
                <a:spcPts val="0"/>
              </a:spcAft>
              <a:buSzPts val="1800"/>
              <a:buChar char="●"/>
            </a:pPr>
            <a:r>
              <a:rPr lang="en"/>
              <a:t>Auto annotation using trained DL models </a:t>
            </a:r>
            <a:endParaRPr/>
          </a:p>
          <a:p>
            <a:pPr indent="-342900" lvl="0" marL="457200" rtl="0" algn="l">
              <a:spcBef>
                <a:spcPts val="0"/>
              </a:spcBef>
              <a:spcAft>
                <a:spcPts val="0"/>
              </a:spcAft>
              <a:buSzPts val="1800"/>
              <a:buChar char="●"/>
            </a:pPr>
            <a:r>
              <a:rPr lang="en"/>
              <a:t>Collaborative </a:t>
            </a:r>
            <a:endParaRPr/>
          </a:p>
          <a:p>
            <a:pPr indent="-342900" lvl="0" marL="457200" rtl="0" algn="l">
              <a:spcBef>
                <a:spcPts val="0"/>
              </a:spcBef>
              <a:spcAft>
                <a:spcPts val="0"/>
              </a:spcAft>
              <a:buSzPts val="1800"/>
              <a:buChar char="●"/>
            </a:pPr>
            <a:r>
              <a:rPr lang="en"/>
              <a:t>Easy to deploy and maintain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496" name="Google Shape;496;p73"/>
          <p:cNvPicPr preferRelativeResize="0"/>
          <p:nvPr/>
        </p:nvPicPr>
        <p:blipFill rotWithShape="1">
          <a:blip r:embed="rId3">
            <a:alphaModFix/>
          </a:blip>
          <a:srcRect b="0" l="0" r="0" t="0"/>
          <a:stretch/>
        </p:blipFill>
        <p:spPr>
          <a:xfrm>
            <a:off x="4128853" y="2338443"/>
            <a:ext cx="4905034" cy="25303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Einstein Vision Object Detection</a:t>
            </a:r>
            <a:endParaRPr/>
          </a:p>
        </p:txBody>
      </p:sp>
      <p:sp>
        <p:nvSpPr>
          <p:cNvPr id="502" name="Google Shape;502;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Open Source </a:t>
            </a:r>
            <a:endParaRPr/>
          </a:p>
          <a:p>
            <a:pPr indent="-342900" lvl="0" marL="457200" rtl="0" algn="l">
              <a:spcBef>
                <a:spcPts val="0"/>
              </a:spcBef>
              <a:spcAft>
                <a:spcPts val="0"/>
              </a:spcAft>
              <a:buSzPts val="1800"/>
              <a:buChar char="●"/>
            </a:pPr>
            <a:r>
              <a:rPr lang="en"/>
              <a:t>Image Size Change and Move</a:t>
            </a:r>
            <a:endParaRPr/>
          </a:p>
          <a:p>
            <a:pPr indent="-342900" lvl="0" marL="457200" rtl="0" algn="l">
              <a:spcBef>
                <a:spcPts val="0"/>
              </a:spcBef>
              <a:spcAft>
                <a:spcPts val="0"/>
              </a:spcAft>
              <a:buSzPts val="1800"/>
              <a:buChar char="●"/>
            </a:pPr>
            <a:r>
              <a:rPr lang="en"/>
              <a:t>Label Change and Remove</a:t>
            </a:r>
            <a:endParaRPr/>
          </a:p>
          <a:p>
            <a:pPr indent="-342900" lvl="0" marL="457200" rtl="0" algn="l">
              <a:spcBef>
                <a:spcPts val="0"/>
              </a:spcBef>
              <a:spcAft>
                <a:spcPts val="0"/>
              </a:spcAft>
              <a:buSzPts val="1800"/>
              <a:buChar char="●"/>
            </a:pPr>
            <a:r>
              <a:rPr lang="en"/>
              <a:t>Easy to Use</a:t>
            </a:r>
            <a:endParaRPr/>
          </a:p>
          <a:p>
            <a:pPr indent="0" lvl="0" marL="0" rtl="0" algn="l">
              <a:spcBef>
                <a:spcPts val="1600"/>
              </a:spcBef>
              <a:spcAft>
                <a:spcPts val="1600"/>
              </a:spcAft>
              <a:buNone/>
            </a:pPr>
            <a:r>
              <a:t/>
            </a:r>
            <a:endParaRPr/>
          </a:p>
        </p:txBody>
      </p:sp>
      <p:pic>
        <p:nvPicPr>
          <p:cNvPr descr="https://raw.githubusercontent.com/misu007/for_readme/master/for_einstein_vision_object_detection_annotation_tool/201.gif" id="503" name="Google Shape;503;p74">
            <a:hlinkClick r:id="rId3"/>
          </p:cNvPr>
          <p:cNvPicPr preferRelativeResize="0"/>
          <p:nvPr/>
        </p:nvPicPr>
        <p:blipFill rotWithShape="1">
          <a:blip r:embed="rId4">
            <a:alphaModFix/>
          </a:blip>
          <a:srcRect b="0" l="0" r="0" t="0"/>
          <a:stretch/>
        </p:blipFill>
        <p:spPr>
          <a:xfrm>
            <a:off x="4173521" y="2042098"/>
            <a:ext cx="4903730" cy="2758511"/>
          </a:xfrm>
          <a:prstGeom prst="rect">
            <a:avLst/>
          </a:prstGeom>
          <a:noFill/>
          <a:ln>
            <a:noFill/>
          </a:ln>
        </p:spPr>
      </p:pic>
      <p:sp>
        <p:nvSpPr>
          <p:cNvPr id="504" name="Google Shape;504;p74"/>
          <p:cNvSpPr txBox="1"/>
          <p:nvPr/>
        </p:nvSpPr>
        <p:spPr>
          <a:xfrm>
            <a:off x="3514725" y="4983383"/>
            <a:ext cx="5697600" cy="160200"/>
          </a:xfrm>
          <a:prstGeom prst="rect">
            <a:avLst/>
          </a:prstGeom>
          <a:noFill/>
          <a:ln>
            <a:noFill/>
          </a:ln>
        </p:spPr>
        <p:txBody>
          <a:bodyPr anchorCtr="0" anchor="t" bIns="22850" lIns="45725" spcFirstLastPara="1" rIns="45725" wrap="square" tIns="22850">
            <a:noAutofit/>
          </a:bodyPr>
          <a:lstStyle/>
          <a:p>
            <a:pPr indent="0" lvl="0" marL="0" marR="0" rtl="0" algn="l">
              <a:lnSpc>
                <a:spcPct val="90000"/>
              </a:lnSpc>
              <a:spcBef>
                <a:spcPts val="0"/>
              </a:spcBef>
              <a:spcAft>
                <a:spcPts val="0"/>
              </a:spcAft>
              <a:buClr>
                <a:schemeClr val="dk1"/>
              </a:buClr>
              <a:buSzPts val="800"/>
              <a:buFont typeface="Arial"/>
              <a:buNone/>
            </a:pPr>
            <a:r>
              <a:rPr b="1" i="0" lang="en" sz="1000" u="none" cap="none" strike="noStrike">
                <a:solidFill>
                  <a:schemeClr val="dk2"/>
                </a:solidFill>
                <a:latin typeface="Arial"/>
                <a:ea typeface="Arial"/>
                <a:cs typeface="Arial"/>
                <a:sym typeface="Arial"/>
              </a:rPr>
              <a:t>Source: https://github.com/misu007/einstein-vision-object-detection-annotation-tool-sample</a:t>
            </a:r>
            <a:endParaRPr b="1" i="0" sz="1000" u="none" cap="none" strike="noStrike">
              <a:solidFill>
                <a:srgbClr val="FF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Processing (NLP)</a:t>
            </a:r>
            <a:endParaRPr/>
          </a:p>
        </p:txBody>
      </p:sp>
      <p:sp>
        <p:nvSpPr>
          <p:cNvPr id="510" name="Google Shape;510;p75"/>
          <p:cNvSpPr txBox="1"/>
          <p:nvPr>
            <p:ph idx="1" type="body"/>
          </p:nvPr>
        </p:nvSpPr>
        <p:spPr>
          <a:xfrm>
            <a:off x="208000" y="1576400"/>
            <a:ext cx="3437400" cy="26559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solidFill>
                  <a:srgbClr val="000000"/>
                </a:solidFill>
              </a:rPr>
              <a:t>Sentiment Classification on Texts</a:t>
            </a:r>
            <a:endParaRPr/>
          </a:p>
          <a:p>
            <a:pPr indent="0" lvl="0" marL="0" rtl="0" algn="l">
              <a:lnSpc>
                <a:spcPct val="90000"/>
              </a:lnSpc>
              <a:spcBef>
                <a:spcPts val="500"/>
              </a:spcBef>
              <a:spcAft>
                <a:spcPts val="0"/>
              </a:spcAft>
              <a:buClr>
                <a:schemeClr val="dk1"/>
              </a:buClr>
              <a:buSzPts val="1400"/>
              <a:buFont typeface="Arial"/>
              <a:buNone/>
            </a:pPr>
            <a:r>
              <a:t/>
            </a:r>
            <a:endParaRPr>
              <a:solidFill>
                <a:srgbClr val="000000"/>
              </a:solidFill>
            </a:endParaRPr>
          </a:p>
          <a:p>
            <a:pPr indent="0" lvl="0" marL="0" rtl="0" algn="l">
              <a:lnSpc>
                <a:spcPct val="90000"/>
              </a:lnSpc>
              <a:spcBef>
                <a:spcPts val="500"/>
              </a:spcBef>
              <a:spcAft>
                <a:spcPts val="0"/>
              </a:spcAft>
              <a:buClr>
                <a:schemeClr val="dk1"/>
              </a:buClr>
              <a:buSzPts val="1400"/>
              <a:buFont typeface="Arial"/>
              <a:buNone/>
            </a:pPr>
            <a:r>
              <a:t/>
            </a:r>
            <a:endParaRPr>
              <a:solidFill>
                <a:srgbClr val="000000"/>
              </a:solidFill>
            </a:endParaRPr>
          </a:p>
          <a:p>
            <a:pPr indent="0" lvl="0" marL="0" rtl="0" algn="l">
              <a:lnSpc>
                <a:spcPct val="90000"/>
              </a:lnSpc>
              <a:spcBef>
                <a:spcPts val="500"/>
              </a:spcBef>
              <a:spcAft>
                <a:spcPts val="0"/>
              </a:spcAft>
              <a:buClr>
                <a:schemeClr val="dk1"/>
              </a:buClr>
              <a:buSzPts val="1400"/>
              <a:buFont typeface="Arial"/>
              <a:buNone/>
            </a:pPr>
            <a:r>
              <a:t/>
            </a:r>
            <a:endParaRPr>
              <a:solidFill>
                <a:srgbClr val="000000"/>
              </a:solidFill>
            </a:endParaRPr>
          </a:p>
          <a:p>
            <a:pPr indent="0" lvl="0" marL="0" rtl="0" algn="l">
              <a:lnSpc>
                <a:spcPct val="90000"/>
              </a:lnSpc>
              <a:spcBef>
                <a:spcPts val="500"/>
              </a:spcBef>
              <a:spcAft>
                <a:spcPts val="0"/>
              </a:spcAft>
              <a:buClr>
                <a:schemeClr val="dk1"/>
              </a:buClr>
              <a:buSzPts val="1400"/>
              <a:buFont typeface="Arial"/>
              <a:buNone/>
            </a:pPr>
            <a:r>
              <a:rPr lang="en">
                <a:solidFill>
                  <a:srgbClr val="000000"/>
                </a:solidFill>
              </a:rPr>
              <a:t>Named Entity Recognition </a:t>
            </a:r>
            <a:endParaRPr/>
          </a:p>
          <a:p>
            <a:pPr indent="0" lvl="0" marL="0" rtl="0" algn="l">
              <a:lnSpc>
                <a:spcPct val="90000"/>
              </a:lnSpc>
              <a:spcBef>
                <a:spcPts val="500"/>
              </a:spcBef>
              <a:spcAft>
                <a:spcPts val="0"/>
              </a:spcAft>
              <a:buClr>
                <a:schemeClr val="dk1"/>
              </a:buClr>
              <a:buSzPts val="1400"/>
              <a:buFont typeface="Arial"/>
              <a:buNone/>
            </a:pPr>
            <a:r>
              <a:t/>
            </a:r>
            <a:endParaRPr/>
          </a:p>
        </p:txBody>
      </p:sp>
      <p:pic>
        <p:nvPicPr>
          <p:cNvPr descr="https://www.techslang.com/wp-content/uploads/2020/06/ad11-sample.png" id="511" name="Google Shape;511;p75"/>
          <p:cNvPicPr preferRelativeResize="0"/>
          <p:nvPr/>
        </p:nvPicPr>
        <p:blipFill rotWithShape="1">
          <a:blip r:embed="rId3">
            <a:alphaModFix/>
          </a:blip>
          <a:srcRect b="0" l="0" r="0" t="0"/>
          <a:stretch/>
        </p:blipFill>
        <p:spPr>
          <a:xfrm>
            <a:off x="3741641" y="2925219"/>
            <a:ext cx="4446956" cy="1579874"/>
          </a:xfrm>
          <a:prstGeom prst="rect">
            <a:avLst/>
          </a:prstGeom>
          <a:noFill/>
          <a:ln>
            <a:noFill/>
          </a:ln>
        </p:spPr>
      </p:pic>
      <p:pic>
        <p:nvPicPr>
          <p:cNvPr id="512" name="Google Shape;512;p75"/>
          <p:cNvPicPr preferRelativeResize="0"/>
          <p:nvPr/>
        </p:nvPicPr>
        <p:blipFill rotWithShape="1">
          <a:blip r:embed="rId4">
            <a:alphaModFix/>
          </a:blip>
          <a:srcRect b="0" l="0" r="0" t="0"/>
          <a:stretch/>
        </p:blipFill>
        <p:spPr>
          <a:xfrm>
            <a:off x="3741641" y="1595618"/>
            <a:ext cx="2012949" cy="1108075"/>
          </a:xfrm>
          <a:prstGeom prst="rect">
            <a:avLst/>
          </a:prstGeom>
          <a:noFill/>
          <a:ln>
            <a:noFill/>
          </a:ln>
        </p:spPr>
      </p:pic>
      <p:pic>
        <p:nvPicPr>
          <p:cNvPr id="513" name="Google Shape;513;p75"/>
          <p:cNvPicPr preferRelativeResize="0"/>
          <p:nvPr/>
        </p:nvPicPr>
        <p:blipFill rotWithShape="1">
          <a:blip r:embed="rId5">
            <a:alphaModFix/>
          </a:blip>
          <a:srcRect b="0" l="0" r="0" t="0"/>
          <a:stretch/>
        </p:blipFill>
        <p:spPr>
          <a:xfrm>
            <a:off x="6246677" y="1576403"/>
            <a:ext cx="2147093" cy="688975"/>
          </a:xfrm>
          <a:prstGeom prst="rect">
            <a:avLst/>
          </a:prstGeom>
          <a:noFill/>
          <a:ln>
            <a:noFill/>
          </a:ln>
        </p:spPr>
      </p:pic>
      <p:cxnSp>
        <p:nvCxnSpPr>
          <p:cNvPr id="514" name="Google Shape;514;p75"/>
          <p:cNvCxnSpPr/>
          <p:nvPr/>
        </p:nvCxnSpPr>
        <p:spPr>
          <a:xfrm>
            <a:off x="409670" y="2830668"/>
            <a:ext cx="8098800" cy="0"/>
          </a:xfrm>
          <a:prstGeom prst="straightConnector1">
            <a:avLst/>
          </a:prstGeom>
          <a:noFill/>
          <a:ln cap="flat" cmpd="sng" w="50800">
            <a:solidFill>
              <a:schemeClr val="accent4"/>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Control for Data Annotation</a:t>
            </a:r>
            <a:endParaRPr/>
          </a:p>
        </p:txBody>
      </p:sp>
      <p:sp>
        <p:nvSpPr>
          <p:cNvPr id="520" name="Google Shape;520;p76"/>
          <p:cNvSpPr txBox="1"/>
          <p:nvPr>
            <p:ph idx="1" type="body"/>
          </p:nvPr>
        </p:nvSpPr>
        <p:spPr>
          <a:xfrm>
            <a:off x="311700" y="1152475"/>
            <a:ext cx="6242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Calculating the accuracy of an annotator compared to ground-truth data.</a:t>
            </a:r>
            <a:endParaRPr/>
          </a:p>
          <a:p>
            <a:pPr indent="-342900" lvl="0" marL="457200" rtl="0" algn="l">
              <a:spcBef>
                <a:spcPts val="0"/>
              </a:spcBef>
              <a:spcAft>
                <a:spcPts val="0"/>
              </a:spcAft>
              <a:buSzPts val="1800"/>
              <a:buChar char="●"/>
            </a:pPr>
            <a:r>
              <a:rPr lang="en"/>
              <a:t>Calculating the overall agreement and reliability of a dataset.</a:t>
            </a:r>
            <a:endParaRPr/>
          </a:p>
          <a:p>
            <a:pPr indent="-342900" lvl="0" marL="457200" rtl="0" algn="l">
              <a:spcBef>
                <a:spcPts val="0"/>
              </a:spcBef>
              <a:spcAft>
                <a:spcPts val="0"/>
              </a:spcAft>
              <a:buSzPts val="1800"/>
              <a:buChar char="●"/>
            </a:pPr>
            <a:r>
              <a:rPr lang="en"/>
              <a:t>Measuring inter-annotator agreement on a per-task basis to generate a confidence score for each training data label.</a:t>
            </a:r>
            <a:endParaRPr/>
          </a:p>
          <a:p>
            <a:pPr indent="-342900" lvl="0" marL="457200" rtl="0" algn="l">
              <a:spcBef>
                <a:spcPts val="0"/>
              </a:spcBef>
              <a:spcAft>
                <a:spcPts val="0"/>
              </a:spcAft>
              <a:buSzPts val="1800"/>
              <a:buChar char="●"/>
            </a:pPr>
            <a:r>
              <a:rPr lang="en"/>
              <a:t>Designing architectures that incorporate subject matter experts into the annotation workflow.</a:t>
            </a:r>
            <a:endParaRPr/>
          </a:p>
          <a:p>
            <a:pPr indent="-342900" lvl="0" marL="457200" rtl="0" algn="l">
              <a:spcBef>
                <a:spcPts val="0"/>
              </a:spcBef>
              <a:spcAft>
                <a:spcPts val="0"/>
              </a:spcAft>
              <a:buSzPts val="1800"/>
              <a:buChar char="●"/>
            </a:pPr>
            <a:r>
              <a:rPr lang="en"/>
              <a:t>Breaking up a task into simpler subtasks to improve accuracy, efficiency and quality control.</a:t>
            </a:r>
            <a:endParaRPr/>
          </a:p>
        </p:txBody>
      </p:sp>
      <p:sp>
        <p:nvSpPr>
          <p:cNvPr id="521" name="Google Shape;521;p76"/>
          <p:cNvSpPr txBox="1"/>
          <p:nvPr/>
        </p:nvSpPr>
        <p:spPr>
          <a:xfrm>
            <a:off x="1154700" y="4743300"/>
            <a:ext cx="7989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Source: https://livebook.manning.com/book/human-in-the-loop-machine-learning/chapter-8/v-8/1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41"/>
          <p:cNvPicPr preferRelativeResize="0"/>
          <p:nvPr/>
        </p:nvPicPr>
        <p:blipFill>
          <a:blip r:embed="rId3">
            <a:alphaModFix/>
          </a:blip>
          <a:stretch>
            <a:fillRect/>
          </a:stretch>
        </p:blipFill>
        <p:spPr>
          <a:xfrm>
            <a:off x="122350" y="315112"/>
            <a:ext cx="2977000" cy="2977000"/>
          </a:xfrm>
          <a:prstGeom prst="rect">
            <a:avLst/>
          </a:prstGeom>
          <a:noFill/>
          <a:ln>
            <a:noFill/>
          </a:ln>
        </p:spPr>
      </p:pic>
      <p:pic>
        <p:nvPicPr>
          <p:cNvPr id="243" name="Google Shape;243;p41"/>
          <p:cNvPicPr preferRelativeResize="0"/>
          <p:nvPr/>
        </p:nvPicPr>
        <p:blipFill>
          <a:blip r:embed="rId4">
            <a:alphaModFix/>
          </a:blip>
          <a:stretch>
            <a:fillRect/>
          </a:stretch>
        </p:blipFill>
        <p:spPr>
          <a:xfrm>
            <a:off x="3214313" y="331619"/>
            <a:ext cx="2911575" cy="2943986"/>
          </a:xfrm>
          <a:prstGeom prst="rect">
            <a:avLst/>
          </a:prstGeom>
          <a:noFill/>
          <a:ln>
            <a:noFill/>
          </a:ln>
        </p:spPr>
      </p:pic>
      <p:pic>
        <p:nvPicPr>
          <p:cNvPr id="244" name="Google Shape;244;p41"/>
          <p:cNvPicPr preferRelativeResize="0"/>
          <p:nvPr/>
        </p:nvPicPr>
        <p:blipFill>
          <a:blip r:embed="rId5">
            <a:alphaModFix/>
          </a:blip>
          <a:stretch>
            <a:fillRect/>
          </a:stretch>
        </p:blipFill>
        <p:spPr>
          <a:xfrm>
            <a:off x="6240850" y="261175"/>
            <a:ext cx="2795905" cy="3084875"/>
          </a:xfrm>
          <a:prstGeom prst="rect">
            <a:avLst/>
          </a:prstGeom>
          <a:noFill/>
          <a:ln>
            <a:noFill/>
          </a:ln>
        </p:spPr>
      </p:pic>
      <p:sp>
        <p:nvSpPr>
          <p:cNvPr id="245" name="Google Shape;245;p41"/>
          <p:cNvSpPr txBox="1"/>
          <p:nvPr/>
        </p:nvSpPr>
        <p:spPr>
          <a:xfrm>
            <a:off x="459000" y="3856450"/>
            <a:ext cx="383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Data contains value and knowledge</a:t>
            </a:r>
            <a:endParaRPr b="1" sz="1700"/>
          </a:p>
        </p:txBody>
      </p:sp>
      <p:sp>
        <p:nvSpPr>
          <p:cNvPr id="246" name="Google Shape;246;p41"/>
          <p:cNvSpPr txBox="1"/>
          <p:nvPr/>
        </p:nvSpPr>
        <p:spPr>
          <a:xfrm>
            <a:off x="4704500" y="3856450"/>
            <a:ext cx="383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And they could be dangerous</a:t>
            </a:r>
            <a:endParaRPr b="1" sz="1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Quality (DQ)</a:t>
            </a:r>
            <a:endParaRPr/>
          </a:p>
        </p:txBody>
      </p:sp>
      <p:sp>
        <p:nvSpPr>
          <p:cNvPr id="527" name="Google Shape;527;p77"/>
          <p:cNvSpPr txBox="1"/>
          <p:nvPr>
            <p:ph idx="1" type="body"/>
          </p:nvPr>
        </p:nvSpPr>
        <p:spPr>
          <a:xfrm>
            <a:off x="311700" y="1152475"/>
            <a:ext cx="5325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quality refers to the state of qualitative or quantitative pieces of information.  </a:t>
            </a:r>
            <a:endParaRPr/>
          </a:p>
          <a:p>
            <a:pPr indent="-342900" lvl="0" marL="457200" rtl="0" algn="l">
              <a:spcBef>
                <a:spcPts val="0"/>
              </a:spcBef>
              <a:spcAft>
                <a:spcPts val="0"/>
              </a:spcAft>
              <a:buSzPts val="1800"/>
              <a:buChar char="●"/>
            </a:pPr>
            <a:r>
              <a:rPr lang="en"/>
              <a:t>Data is of high quality if it is “Fit for Use” in their intended operational, decision-making and other roles.</a:t>
            </a:r>
            <a:endParaRPr/>
          </a:p>
          <a:p>
            <a:pPr indent="-342900" lvl="0" marL="457200" rtl="0" algn="l">
              <a:spcBef>
                <a:spcPts val="0"/>
              </a:spcBef>
              <a:spcAft>
                <a:spcPts val="0"/>
              </a:spcAft>
              <a:buSzPts val="1800"/>
              <a:buChar char="●"/>
            </a:pPr>
            <a:r>
              <a:rPr lang="en"/>
              <a:t>Quality Properties </a:t>
            </a:r>
            <a:endParaRPr/>
          </a:p>
          <a:p>
            <a:pPr indent="-317500" lvl="1" marL="914400" rtl="0" algn="l">
              <a:spcBef>
                <a:spcPts val="0"/>
              </a:spcBef>
              <a:spcAft>
                <a:spcPts val="0"/>
              </a:spcAft>
              <a:buSzPts val="1400"/>
              <a:buChar char="○"/>
            </a:pPr>
            <a:r>
              <a:rPr lang="en"/>
              <a:t>Relevance – does data meet basic needs?</a:t>
            </a:r>
            <a:endParaRPr/>
          </a:p>
          <a:p>
            <a:pPr indent="-317500" lvl="1" marL="914400" rtl="0" algn="l">
              <a:spcBef>
                <a:spcPts val="0"/>
              </a:spcBef>
              <a:spcAft>
                <a:spcPts val="0"/>
              </a:spcAft>
              <a:buSzPts val="1400"/>
              <a:buChar char="○"/>
            </a:pPr>
            <a:r>
              <a:rPr lang="en"/>
              <a:t>Accuracy – are key data elements correct?</a:t>
            </a:r>
            <a:endParaRPr/>
          </a:p>
          <a:p>
            <a:pPr indent="-317500" lvl="1" marL="914400" rtl="0" algn="l">
              <a:spcBef>
                <a:spcPts val="0"/>
              </a:spcBef>
              <a:spcAft>
                <a:spcPts val="0"/>
              </a:spcAft>
              <a:buSzPts val="1400"/>
              <a:buChar char="○"/>
            </a:pPr>
            <a:r>
              <a:rPr lang="en"/>
              <a:t>Timeliness – is data current? </a:t>
            </a:r>
            <a:endParaRPr/>
          </a:p>
          <a:p>
            <a:pPr indent="-317500" lvl="1" marL="914400" rtl="0" algn="l">
              <a:spcBef>
                <a:spcPts val="0"/>
              </a:spcBef>
              <a:spcAft>
                <a:spcPts val="0"/>
              </a:spcAft>
              <a:buSzPts val="1400"/>
              <a:buChar char="○"/>
            </a:pPr>
            <a:r>
              <a:rPr lang="en"/>
              <a:t>Comparability: Can several databases be combined into a data warehouse? </a:t>
            </a:r>
            <a:endParaRPr/>
          </a:p>
          <a:p>
            <a:pPr indent="-317500" lvl="1" marL="914400" rtl="0" algn="l">
              <a:spcBef>
                <a:spcPts val="0"/>
              </a:spcBef>
              <a:spcAft>
                <a:spcPts val="0"/>
              </a:spcAft>
              <a:buSzPts val="1400"/>
              <a:buChar char="○"/>
            </a:pPr>
            <a:r>
              <a:rPr lang="en"/>
              <a:t>Completeness No missing records, no missing data elements </a:t>
            </a:r>
            <a:endParaRPr/>
          </a:p>
        </p:txBody>
      </p:sp>
      <p:sp>
        <p:nvSpPr>
          <p:cNvPr id="528" name="Google Shape;528;p77"/>
          <p:cNvSpPr txBox="1"/>
          <p:nvPr/>
        </p:nvSpPr>
        <p:spPr>
          <a:xfrm>
            <a:off x="1803900" y="4681800"/>
            <a:ext cx="7340100" cy="4617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1000">
                <a:solidFill>
                  <a:schemeClr val="dk2"/>
                </a:solidFill>
              </a:rPr>
              <a:t>Source:https://www.researchgate.net/profile/William_Winkler/publication/220695391_Data_Quality_and_Record_Linkage/links/551be3a90cf20d5fbde21e93.pdf</a:t>
            </a:r>
            <a:endParaRPr/>
          </a:p>
        </p:txBody>
      </p:sp>
      <p:sp>
        <p:nvSpPr>
          <p:cNvPr id="529" name="Google Shape;529;p77"/>
          <p:cNvSpPr txBox="1"/>
          <p:nvPr>
            <p:ph idx="1" type="body"/>
          </p:nvPr>
        </p:nvSpPr>
        <p:spPr>
          <a:xfrm>
            <a:off x="5667850" y="69250"/>
            <a:ext cx="3444300" cy="23298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100"/>
              <a:buNone/>
            </a:pPr>
            <a:r>
              <a:rPr lang="en"/>
              <a:t>WHY WE CARE?</a:t>
            </a:r>
            <a:endParaRPr/>
          </a:p>
          <a:p>
            <a:pPr indent="-342900" lvl="0" marL="457200" rtl="0" algn="l">
              <a:lnSpc>
                <a:spcPct val="90000"/>
              </a:lnSpc>
              <a:spcBef>
                <a:spcPts val="0"/>
              </a:spcBef>
              <a:spcAft>
                <a:spcPts val="0"/>
              </a:spcAft>
              <a:buSzPts val="1800"/>
              <a:buChar char="●"/>
            </a:pPr>
            <a:r>
              <a:rPr lang="en"/>
              <a:t>High-quality data can be a major business asset, a unique source of competitive advantage. </a:t>
            </a:r>
            <a:endParaRPr/>
          </a:p>
          <a:p>
            <a:pPr indent="-342900" lvl="0" marL="457200" rtl="0" algn="l">
              <a:lnSpc>
                <a:spcPct val="90000"/>
              </a:lnSpc>
              <a:spcBef>
                <a:spcPts val="0"/>
              </a:spcBef>
              <a:spcAft>
                <a:spcPts val="0"/>
              </a:spcAft>
              <a:buSzPts val="1800"/>
              <a:buChar char="●"/>
            </a:pPr>
            <a:r>
              <a:rPr lang="en"/>
              <a:t>Poor data quality can lower customer satisfaction. </a:t>
            </a:r>
            <a:endParaRPr/>
          </a:p>
          <a:p>
            <a:pPr indent="-342900" lvl="0" marL="457200" rtl="0" algn="l">
              <a:lnSpc>
                <a:spcPct val="90000"/>
              </a:lnSpc>
              <a:spcBef>
                <a:spcPts val="0"/>
              </a:spcBef>
              <a:spcAft>
                <a:spcPts val="0"/>
              </a:spcAft>
              <a:buSzPts val="1800"/>
              <a:buChar char="●"/>
            </a:pPr>
            <a:r>
              <a:rPr lang="en"/>
              <a:t>Poor data quality can lower employee job satisfaction too, leading to excessive turnover and the resulting loss of key process knowledge. </a:t>
            </a:r>
            <a:endParaRPr/>
          </a:p>
          <a:p>
            <a:pPr indent="-342900" lvl="0" marL="457200" rtl="0" algn="l">
              <a:lnSpc>
                <a:spcPct val="90000"/>
              </a:lnSpc>
              <a:spcBef>
                <a:spcPts val="0"/>
              </a:spcBef>
              <a:spcAft>
                <a:spcPts val="0"/>
              </a:spcAft>
              <a:buSzPts val="1800"/>
              <a:buChar char="●"/>
            </a:pPr>
            <a:r>
              <a:rPr lang="en"/>
              <a:t>Poor data quality can also breed organizational mistrust and make it hard to mount efforts that lead to needed improvements. </a:t>
            </a:r>
            <a:endParaRPr/>
          </a:p>
          <a:p>
            <a:pPr indent="0" lvl="0" marL="0" rtl="0" algn="l">
              <a:lnSpc>
                <a:spcPct val="90000"/>
              </a:lnSpc>
              <a:spcBef>
                <a:spcPts val="500"/>
              </a:spcBef>
              <a:spcAft>
                <a:spcPts val="0"/>
              </a:spcAft>
              <a:buSzPts val="1100"/>
              <a:buNone/>
            </a:pPr>
            <a:r>
              <a:rPr lang="en"/>
              <a:t> </a:t>
            </a:r>
            <a:endParaRPr/>
          </a:p>
          <a:p>
            <a:pPr indent="-190500" lvl="0" marL="190500" rtl="0" algn="l">
              <a:lnSpc>
                <a:spcPct val="90000"/>
              </a:lnSpc>
              <a:spcBef>
                <a:spcPts val="500"/>
              </a:spcBef>
              <a:spcAft>
                <a:spcPts val="0"/>
              </a:spcAft>
              <a:buClr>
                <a:schemeClr val="dk1"/>
              </a:buClr>
              <a:buSzPts val="1100"/>
              <a:buFont typeface="Arial"/>
              <a:buNone/>
            </a:pPr>
            <a:r>
              <a:t/>
            </a:r>
            <a:endParaRPr>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8"/>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r>
              <a:rPr lang="en"/>
              <a:t>How Do You Obtain High-Quality Data?</a:t>
            </a:r>
            <a:endParaRPr/>
          </a:p>
        </p:txBody>
      </p:sp>
      <p:sp>
        <p:nvSpPr>
          <p:cNvPr id="536" name="Google Shape;536;p78"/>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t>Prevention: Keep Bad Data Out of the Database/List </a:t>
            </a:r>
            <a:endParaRPr/>
          </a:p>
          <a:p>
            <a:pPr indent="0" lvl="0" marL="0" rtl="0" algn="l">
              <a:lnSpc>
                <a:spcPct val="90000"/>
              </a:lnSpc>
              <a:spcBef>
                <a:spcPts val="500"/>
              </a:spcBef>
              <a:spcAft>
                <a:spcPts val="0"/>
              </a:spcAft>
              <a:buSzPts val="1100"/>
              <a:buNone/>
            </a:pPr>
            <a:r>
              <a:t/>
            </a:r>
            <a:endParaRPr/>
          </a:p>
          <a:p>
            <a:pPr indent="0" lvl="0" marL="0" rtl="0" algn="l">
              <a:lnSpc>
                <a:spcPct val="90000"/>
              </a:lnSpc>
              <a:spcBef>
                <a:spcPts val="500"/>
              </a:spcBef>
              <a:spcAft>
                <a:spcPts val="0"/>
              </a:spcAft>
              <a:buSzPts val="1100"/>
              <a:buNone/>
            </a:pPr>
            <a:r>
              <a:rPr lang="en"/>
              <a:t>Detection: Proactively Look for Bad Data Already Entered </a:t>
            </a:r>
            <a:endParaRPr/>
          </a:p>
          <a:p>
            <a:pPr indent="0" lvl="0" marL="0" rtl="0" algn="l">
              <a:lnSpc>
                <a:spcPct val="90000"/>
              </a:lnSpc>
              <a:spcBef>
                <a:spcPts val="500"/>
              </a:spcBef>
              <a:spcAft>
                <a:spcPts val="0"/>
              </a:spcAft>
              <a:buSzPts val="1100"/>
              <a:buNone/>
            </a:pPr>
            <a:r>
              <a:t/>
            </a:r>
            <a:endParaRPr/>
          </a:p>
          <a:p>
            <a:pPr indent="0" lvl="0" marL="0" rtl="0" algn="l">
              <a:lnSpc>
                <a:spcPct val="90000"/>
              </a:lnSpc>
              <a:spcBef>
                <a:spcPts val="500"/>
              </a:spcBef>
              <a:spcAft>
                <a:spcPts val="0"/>
              </a:spcAft>
              <a:buSzPts val="1100"/>
              <a:buNone/>
            </a:pPr>
            <a:r>
              <a:rPr lang="en"/>
              <a:t>Repair: Let the Bad Data Find You and Then Fix Things </a:t>
            </a:r>
            <a:endParaRPr/>
          </a:p>
          <a:p>
            <a:pPr indent="0" lvl="0" marL="0" rtl="0" algn="l">
              <a:lnSpc>
                <a:spcPct val="90000"/>
              </a:lnSpc>
              <a:spcBef>
                <a:spcPts val="500"/>
              </a:spcBef>
              <a:spcAft>
                <a:spcPts val="0"/>
              </a:spcAft>
              <a:buSzPts val="1100"/>
              <a:buNone/>
            </a:pPr>
            <a:r>
              <a:t/>
            </a:r>
            <a:endParaRPr/>
          </a:p>
          <a:p>
            <a:pPr indent="0" lvl="0" marL="0" rtl="0" algn="l">
              <a:lnSpc>
                <a:spcPct val="90000"/>
              </a:lnSpc>
              <a:spcBef>
                <a:spcPts val="500"/>
              </a:spcBef>
              <a:spcAft>
                <a:spcPts val="0"/>
              </a:spcAft>
              <a:buSzPts val="1100"/>
              <a:buNone/>
            </a:pPr>
            <a:r>
              <a:rPr lang="en"/>
              <a:t>Allocating Resources: How Much for Prevention, Detection, and Repair </a:t>
            </a:r>
            <a:endParaRPr/>
          </a:p>
          <a:p>
            <a:pPr indent="0" lvl="0" marL="0" rtl="0" algn="l">
              <a:lnSpc>
                <a:spcPct val="90000"/>
              </a:lnSpc>
              <a:spcBef>
                <a:spcPts val="500"/>
              </a:spcBef>
              <a:spcAft>
                <a:spcPts val="0"/>
              </a:spcAft>
              <a:buSzPts val="1100"/>
              <a:buNone/>
            </a:pPr>
            <a:r>
              <a:rPr lang="en"/>
              <a:t> </a:t>
            </a:r>
            <a:endParaRPr/>
          </a:p>
          <a:p>
            <a:pPr indent="-190500" lvl="0" marL="190500" rtl="0" algn="l">
              <a:lnSpc>
                <a:spcPct val="90000"/>
              </a:lnSpc>
              <a:spcBef>
                <a:spcPts val="500"/>
              </a:spcBef>
              <a:spcAft>
                <a:spcPts val="0"/>
              </a:spcAft>
              <a:buClr>
                <a:schemeClr val="dk1"/>
              </a:buClr>
              <a:buSzPts val="1100"/>
              <a:buFont typeface="Arial"/>
              <a:buNone/>
            </a:pPr>
            <a:r>
              <a:t/>
            </a:r>
            <a:endParaRPr>
              <a:solidFill>
                <a:srgbClr val="000000"/>
              </a:solidFill>
            </a:endParaRPr>
          </a:p>
        </p:txBody>
      </p:sp>
      <p:sp>
        <p:nvSpPr>
          <p:cNvPr id="537" name="Google Shape;537;p78"/>
          <p:cNvSpPr txBox="1"/>
          <p:nvPr/>
        </p:nvSpPr>
        <p:spPr>
          <a:xfrm>
            <a:off x="4215161" y="4651058"/>
            <a:ext cx="4886100" cy="492600"/>
          </a:xfrm>
          <a:prstGeom prst="rect">
            <a:avLst/>
          </a:prstGeom>
          <a:noFill/>
          <a:ln>
            <a:noFill/>
          </a:ln>
        </p:spPr>
        <p:txBody>
          <a:bodyPr anchorCtr="0" anchor="t" bIns="22850" lIns="45725" spcFirstLastPara="1" rIns="45725" wrap="square" tIns="22850">
            <a:noAutofit/>
          </a:bodyPr>
          <a:lstStyle/>
          <a:p>
            <a:pPr indent="0" lvl="0" marL="0" marR="0" rtl="0" algn="l">
              <a:lnSpc>
                <a:spcPct val="90000"/>
              </a:lnSpc>
              <a:spcBef>
                <a:spcPts val="0"/>
              </a:spcBef>
              <a:spcAft>
                <a:spcPts val="0"/>
              </a:spcAft>
              <a:buClr>
                <a:schemeClr val="dk1"/>
              </a:buClr>
              <a:buSzPts val="800"/>
              <a:buFont typeface="Arial"/>
              <a:buNone/>
            </a:pPr>
            <a:r>
              <a:rPr b="1" i="0" lang="en" sz="1000" u="none" cap="none" strike="noStrike">
                <a:solidFill>
                  <a:schemeClr val="dk2"/>
                </a:solidFill>
                <a:latin typeface="Arial"/>
                <a:ea typeface="Arial"/>
                <a:cs typeface="Arial"/>
                <a:sym typeface="Arial"/>
              </a:rPr>
              <a:t>Source: http://content.schweitzer-online.de/static/catalog_manager/live/media_files/representation/zd_std_orig__zd_schw_orig/001/813/790/9780387695020_content_pdf_1.pdf</a:t>
            </a:r>
            <a:endParaRPr b="1" i="0" sz="1000" u="none" cap="none" strike="noStrike">
              <a:solidFill>
                <a:srgbClr val="FF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9"/>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273050" lvl="0" marL="292100" rtl="0" algn="l">
              <a:spcBef>
                <a:spcPts val="0"/>
              </a:spcBef>
              <a:spcAft>
                <a:spcPts val="0"/>
              </a:spcAft>
              <a:buClr>
                <a:schemeClr val="dk1"/>
              </a:buClr>
              <a:buSzPts val="2500"/>
              <a:buFont typeface="Arial"/>
              <a:buChar char="•"/>
            </a:pPr>
            <a:r>
              <a:rPr lang="en" sz="2500"/>
              <a:t>How to store the data?</a:t>
            </a:r>
            <a:br>
              <a:rPr lang="en" sz="2500"/>
            </a:br>
            <a:endParaRPr sz="2500"/>
          </a:p>
          <a:p>
            <a:pPr indent="-273050" lvl="0" marL="292100" rtl="0" algn="l">
              <a:spcBef>
                <a:spcPts val="600"/>
              </a:spcBef>
              <a:spcAft>
                <a:spcPts val="0"/>
              </a:spcAft>
              <a:buClr>
                <a:schemeClr val="dk1"/>
              </a:buClr>
              <a:buSzPts val="2500"/>
              <a:buFont typeface="Arial"/>
              <a:buChar char="•"/>
            </a:pPr>
            <a:r>
              <a:rPr lang="en" sz="2500"/>
              <a:t>What’s the </a:t>
            </a:r>
            <a:r>
              <a:rPr b="1" lang="en" sz="2500"/>
              <a:t>easiest</a:t>
            </a:r>
            <a:r>
              <a:rPr lang="en" sz="2500"/>
              <a:t> way?</a:t>
            </a:r>
            <a:endParaRPr sz="1500"/>
          </a:p>
          <a:p>
            <a:pPr indent="-139700" lvl="0" marL="292100" rtl="0" algn="l">
              <a:spcBef>
                <a:spcPts val="500"/>
              </a:spcBef>
              <a:spcAft>
                <a:spcPts val="1600"/>
              </a:spcAft>
              <a:buClr>
                <a:schemeClr val="dk1"/>
              </a:buClr>
              <a:buSzPts val="2400"/>
              <a:buFont typeface="Arial"/>
              <a:buNone/>
            </a:pPr>
            <a:r>
              <a:t/>
            </a:r>
            <a:endParaRPr sz="2400"/>
          </a:p>
        </p:txBody>
      </p:sp>
      <p:sp>
        <p:nvSpPr>
          <p:cNvPr id="543" name="Google Shape;543;p79"/>
          <p:cNvSpPr txBox="1"/>
          <p:nvPr>
            <p:ph type="title"/>
          </p:nvPr>
        </p:nvSpPr>
        <p:spPr>
          <a:xfrm>
            <a:off x="311700" y="445025"/>
            <a:ext cx="8520600" cy="572700"/>
          </a:xfrm>
          <a:prstGeom prst="rect">
            <a:avLst/>
          </a:prstGeom>
          <a:noFill/>
          <a:ln>
            <a:noFill/>
          </a:ln>
        </p:spPr>
        <p:txBody>
          <a:bodyPr anchorCtr="0" anchor="t" bIns="22850" lIns="45725" spcFirstLastPara="1" rIns="45725" wrap="square" tIns="22850">
            <a:noAutofit/>
          </a:bodyPr>
          <a:lstStyle/>
          <a:p>
            <a:pPr indent="0" lvl="0" marL="0" rtl="0" algn="l">
              <a:spcBef>
                <a:spcPts val="0"/>
              </a:spcBef>
              <a:spcAft>
                <a:spcPts val="0"/>
              </a:spcAft>
              <a:buClr>
                <a:schemeClr val="dk1"/>
              </a:buClr>
              <a:buSzPts val="3600"/>
              <a:buFont typeface="Arial"/>
              <a:buNone/>
            </a:pPr>
            <a:r>
              <a:rPr lang="en"/>
              <a:t>Data Storage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0"/>
          <p:cNvSpPr txBox="1"/>
          <p:nvPr>
            <p:ph type="title"/>
          </p:nvPr>
        </p:nvSpPr>
        <p:spPr>
          <a:xfrm>
            <a:off x="311700" y="445025"/>
            <a:ext cx="8520600" cy="572700"/>
          </a:xfrm>
          <a:prstGeom prst="rect">
            <a:avLst/>
          </a:prstGeom>
          <a:noFill/>
          <a:ln>
            <a:noFill/>
          </a:ln>
        </p:spPr>
        <p:txBody>
          <a:bodyPr anchorCtr="0" anchor="t" bIns="22850" lIns="45725" spcFirstLastPara="1" rIns="45725" wrap="square" tIns="22850">
            <a:noAutofit/>
          </a:bodyPr>
          <a:lstStyle/>
          <a:p>
            <a:pPr indent="0" lvl="0" marL="0" rtl="0" algn="l">
              <a:spcBef>
                <a:spcPts val="0"/>
              </a:spcBef>
              <a:spcAft>
                <a:spcPts val="0"/>
              </a:spcAft>
              <a:buClr>
                <a:schemeClr val="dk1"/>
              </a:buClr>
              <a:buSzPts val="4000"/>
              <a:buFont typeface="Arial"/>
              <a:buNone/>
            </a:pPr>
            <a:r>
              <a:rPr lang="en"/>
              <a:t>Easiest Way to Store Data</a:t>
            </a:r>
            <a:endParaRPr/>
          </a:p>
        </p:txBody>
      </p:sp>
      <p:pic>
        <p:nvPicPr>
          <p:cNvPr id="550" name="Google Shape;550;p80"/>
          <p:cNvPicPr preferRelativeResize="0"/>
          <p:nvPr/>
        </p:nvPicPr>
        <p:blipFill rotWithShape="1">
          <a:blip r:embed="rId3">
            <a:alphaModFix/>
          </a:blip>
          <a:srcRect b="0" l="0" r="0" t="0"/>
          <a:stretch/>
        </p:blipFill>
        <p:spPr>
          <a:xfrm>
            <a:off x="1487950" y="1573281"/>
            <a:ext cx="6168100" cy="18156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descr="Comma-separated_values_-_Wikipedia__the_free_encyclopedia.png" id="556" name="Google Shape;556;p81"/>
          <p:cNvPicPr preferRelativeResize="0"/>
          <p:nvPr/>
        </p:nvPicPr>
        <p:blipFill rotWithShape="1">
          <a:blip r:embed="rId3">
            <a:alphaModFix/>
          </a:blip>
          <a:srcRect b="0" l="0" r="0" t="0"/>
          <a:stretch/>
        </p:blipFill>
        <p:spPr>
          <a:xfrm>
            <a:off x="1768327" y="1017725"/>
            <a:ext cx="5607347" cy="4125776"/>
          </a:xfrm>
          <a:prstGeom prst="rect">
            <a:avLst/>
          </a:prstGeom>
          <a:noFill/>
          <a:ln>
            <a:noFill/>
          </a:ln>
        </p:spPr>
      </p:pic>
      <p:sp>
        <p:nvSpPr>
          <p:cNvPr id="557" name="Google Shape;557;p81"/>
          <p:cNvSpPr/>
          <p:nvPr/>
        </p:nvSpPr>
        <p:spPr>
          <a:xfrm>
            <a:off x="2762096" y="5"/>
            <a:ext cx="6381900" cy="169500"/>
          </a:xfrm>
          <a:prstGeom prst="rect">
            <a:avLst/>
          </a:prstGeom>
          <a:no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b="0" i="0" lang="en" sz="800" u="none" cap="none" strike="noStrike">
                <a:solidFill>
                  <a:srgbClr val="000000"/>
                </a:solidFill>
                <a:latin typeface="Arial"/>
                <a:ea typeface="Arial"/>
                <a:cs typeface="Arial"/>
                <a:sym typeface="Arial"/>
              </a:rPr>
              <a:t>Retrieved:  https://en.wikipedia.org/wiki/Comma-separated_values</a:t>
            </a:r>
            <a:endParaRPr sz="700"/>
          </a:p>
        </p:txBody>
      </p:sp>
      <p:sp>
        <p:nvSpPr>
          <p:cNvPr id="558" name="Google Shape;558;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Easiest Way to Store Data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82"/>
          <p:cNvPicPr preferRelativeResize="0"/>
          <p:nvPr/>
        </p:nvPicPr>
        <p:blipFill rotWithShape="1">
          <a:blip r:embed="rId3">
            <a:alphaModFix/>
          </a:blip>
          <a:srcRect b="16408" l="0" r="13126" t="0"/>
          <a:stretch/>
        </p:blipFill>
        <p:spPr>
          <a:xfrm>
            <a:off x="0" y="0"/>
            <a:ext cx="8799491" cy="4762455"/>
          </a:xfrm>
          <a:prstGeom prst="rect">
            <a:avLst/>
          </a:prstGeom>
          <a:noFill/>
          <a:ln>
            <a:noFill/>
          </a:ln>
        </p:spPr>
      </p:pic>
      <p:sp>
        <p:nvSpPr>
          <p:cNvPr id="565" name="Google Shape;565;p82"/>
          <p:cNvSpPr/>
          <p:nvPr/>
        </p:nvSpPr>
        <p:spPr>
          <a:xfrm>
            <a:off x="344510" y="4730372"/>
            <a:ext cx="6396000" cy="169500"/>
          </a:xfrm>
          <a:prstGeom prst="rect">
            <a:avLst/>
          </a:prstGeom>
          <a:no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b="0" i="0" lang="en" sz="800" u="none" cap="none" strike="noStrike">
                <a:solidFill>
                  <a:srgbClr val="000000"/>
                </a:solidFill>
                <a:latin typeface="Arial"/>
                <a:ea typeface="Arial"/>
                <a:cs typeface="Arial"/>
                <a:sym typeface="Arial"/>
              </a:rPr>
              <a:t>Retrieved:  www.sqlite.org</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83"/>
          <p:cNvPicPr preferRelativeResize="0"/>
          <p:nvPr/>
        </p:nvPicPr>
        <p:blipFill rotWithShape="1">
          <a:blip r:embed="rId3">
            <a:alphaModFix/>
          </a:blip>
          <a:srcRect b="0" l="0" r="0" t="0"/>
          <a:stretch/>
        </p:blipFill>
        <p:spPr>
          <a:xfrm>
            <a:off x="1143000" y="0"/>
            <a:ext cx="6378388" cy="47837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84"/>
          <p:cNvPicPr preferRelativeResize="0"/>
          <p:nvPr/>
        </p:nvPicPr>
        <p:blipFill rotWithShape="1">
          <a:blip r:embed="rId3">
            <a:alphaModFix/>
          </a:blip>
          <a:srcRect b="80684" l="0" r="0" t="0"/>
          <a:stretch/>
        </p:blipFill>
        <p:spPr>
          <a:xfrm>
            <a:off x="1143000" y="1"/>
            <a:ext cx="6858002" cy="993531"/>
          </a:xfrm>
          <a:prstGeom prst="rect">
            <a:avLst/>
          </a:prstGeom>
          <a:noFill/>
          <a:ln>
            <a:noFill/>
          </a:ln>
        </p:spPr>
      </p:pic>
      <p:pic>
        <p:nvPicPr>
          <p:cNvPr id="578" name="Google Shape;578;p84"/>
          <p:cNvPicPr preferRelativeResize="0"/>
          <p:nvPr/>
        </p:nvPicPr>
        <p:blipFill rotWithShape="1">
          <a:blip r:embed="rId4">
            <a:alphaModFix/>
          </a:blip>
          <a:srcRect b="0" l="0" r="0" t="0"/>
          <a:stretch/>
        </p:blipFill>
        <p:spPr>
          <a:xfrm>
            <a:off x="1488007" y="1125417"/>
            <a:ext cx="5970629" cy="35636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85"/>
          <p:cNvPicPr preferRelativeResize="0"/>
          <p:nvPr/>
        </p:nvPicPr>
        <p:blipFill rotWithShape="1">
          <a:blip r:embed="rId3">
            <a:alphaModFix/>
          </a:blip>
          <a:srcRect b="6751" l="0" r="0" t="0"/>
          <a:stretch/>
        </p:blipFill>
        <p:spPr>
          <a:xfrm>
            <a:off x="1143000" y="0"/>
            <a:ext cx="6858002" cy="479611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86"/>
          <p:cNvPicPr preferRelativeResize="0"/>
          <p:nvPr/>
        </p:nvPicPr>
        <p:blipFill rotWithShape="1">
          <a:blip r:embed="rId3">
            <a:alphaModFix/>
          </a:blip>
          <a:srcRect b="10936" l="0" r="0" t="0"/>
          <a:stretch/>
        </p:blipFill>
        <p:spPr>
          <a:xfrm>
            <a:off x="1143000" y="0"/>
            <a:ext cx="6858002" cy="45809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The data scientist, Aleksandr Kogan, who gathered info on millions of Americans for Cambridge Analytica, the controversial data firm that worked for Trump's presidential campaign, says he didn't know what they would do with the Facebook user data he collected." id="251" name="Google Shape;251;p42" title="Scientist: Didn't know data used to target voters">
            <a:hlinkClick r:id="rId3"/>
          </p:cNvPr>
          <p:cNvPicPr preferRelativeResize="0"/>
          <p:nvPr/>
        </p:nvPicPr>
        <p:blipFill>
          <a:blip r:embed="rId4">
            <a:alphaModFix/>
          </a:blip>
          <a:stretch>
            <a:fillRect/>
          </a:stretch>
        </p:blipFill>
        <p:spPr>
          <a:xfrm>
            <a:off x="190548" y="795188"/>
            <a:ext cx="4424025" cy="2488525"/>
          </a:xfrm>
          <a:prstGeom prst="rect">
            <a:avLst/>
          </a:prstGeom>
          <a:noFill/>
          <a:ln>
            <a:noFill/>
          </a:ln>
        </p:spPr>
      </p:pic>
      <p:sp>
        <p:nvSpPr>
          <p:cNvPr id="252" name="Google Shape;252;p42"/>
          <p:cNvSpPr txBox="1"/>
          <p:nvPr/>
        </p:nvSpPr>
        <p:spPr>
          <a:xfrm>
            <a:off x="1969500" y="4527900"/>
            <a:ext cx="717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https://theconversation.com/how-cambridge-analyticas-facebook-targeting-model-really-worked-according-to-the-person-who-built-it-94078</a:t>
            </a:r>
            <a:endParaRPr/>
          </a:p>
        </p:txBody>
      </p:sp>
      <p:pic>
        <p:nvPicPr>
          <p:cNvPr id="253" name="Google Shape;253;p42"/>
          <p:cNvPicPr preferRelativeResize="0"/>
          <p:nvPr/>
        </p:nvPicPr>
        <p:blipFill>
          <a:blip r:embed="rId5">
            <a:alphaModFix/>
          </a:blip>
          <a:stretch>
            <a:fillRect/>
          </a:stretch>
        </p:blipFill>
        <p:spPr>
          <a:xfrm>
            <a:off x="4783350" y="308100"/>
            <a:ext cx="4250825" cy="3462725"/>
          </a:xfrm>
          <a:prstGeom prst="rect">
            <a:avLst/>
          </a:prstGeom>
          <a:noFill/>
          <a:ln>
            <a:noFill/>
          </a:ln>
          <a:effectLst>
            <a:outerShdw blurRad="57150" rotWithShape="0" algn="bl" dir="5400000" dist="19050">
              <a:srgbClr val="000000">
                <a:alpha val="50000"/>
              </a:srgbClr>
            </a:outerShdw>
          </a:effectLst>
        </p:spPr>
      </p:pic>
      <p:sp>
        <p:nvSpPr>
          <p:cNvPr id="254" name="Google Shape;254;p42"/>
          <p:cNvSpPr txBox="1"/>
          <p:nvPr/>
        </p:nvSpPr>
        <p:spPr>
          <a:xfrm>
            <a:off x="350150" y="3965275"/>
            <a:ext cx="30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What kind of algorithm used?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87"/>
          <p:cNvPicPr preferRelativeResize="0"/>
          <p:nvPr/>
        </p:nvPicPr>
        <p:blipFill rotWithShape="1">
          <a:blip r:embed="rId3">
            <a:alphaModFix/>
          </a:blip>
          <a:srcRect b="10410" l="0" r="0" t="0"/>
          <a:stretch/>
        </p:blipFill>
        <p:spPr>
          <a:xfrm>
            <a:off x="1143000" y="0"/>
            <a:ext cx="6858002" cy="46078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88"/>
          <p:cNvPicPr preferRelativeResize="0"/>
          <p:nvPr/>
        </p:nvPicPr>
        <p:blipFill rotWithShape="1">
          <a:blip r:embed="rId3">
            <a:alphaModFix/>
          </a:blip>
          <a:srcRect b="9893" l="0" r="0" t="0"/>
          <a:stretch/>
        </p:blipFill>
        <p:spPr>
          <a:xfrm>
            <a:off x="1143000" y="0"/>
            <a:ext cx="6858002" cy="463475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89"/>
          <p:cNvPicPr preferRelativeResize="0"/>
          <p:nvPr/>
        </p:nvPicPr>
        <p:blipFill rotWithShape="1">
          <a:blip r:embed="rId3">
            <a:alphaModFix/>
          </a:blip>
          <a:srcRect b="9893" l="0" r="0" t="0"/>
          <a:stretch/>
        </p:blipFill>
        <p:spPr>
          <a:xfrm>
            <a:off x="1143000" y="0"/>
            <a:ext cx="6858002" cy="463475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90"/>
          <p:cNvPicPr preferRelativeResize="0"/>
          <p:nvPr/>
        </p:nvPicPr>
        <p:blipFill rotWithShape="1">
          <a:blip r:embed="rId3">
            <a:alphaModFix/>
          </a:blip>
          <a:srcRect b="7054" l="0" r="0" t="0"/>
          <a:stretch/>
        </p:blipFill>
        <p:spPr>
          <a:xfrm>
            <a:off x="1143000" y="1"/>
            <a:ext cx="6835589" cy="476487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91"/>
          <p:cNvPicPr preferRelativeResize="0"/>
          <p:nvPr/>
        </p:nvPicPr>
        <p:blipFill rotWithShape="1">
          <a:blip r:embed="rId3">
            <a:alphaModFix/>
          </a:blip>
          <a:srcRect b="2865" l="0" r="0" t="0"/>
          <a:stretch/>
        </p:blipFill>
        <p:spPr>
          <a:xfrm>
            <a:off x="0" y="0"/>
            <a:ext cx="8769927" cy="4791571"/>
          </a:xfrm>
          <a:prstGeom prst="rect">
            <a:avLst/>
          </a:prstGeom>
          <a:noFill/>
          <a:ln>
            <a:noFill/>
          </a:ln>
        </p:spPr>
      </p:pic>
      <p:sp>
        <p:nvSpPr>
          <p:cNvPr id="621" name="Google Shape;621;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2"/>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Data Cleaning</a:t>
            </a:r>
            <a:endParaRPr/>
          </a:p>
        </p:txBody>
      </p:sp>
      <p:sp>
        <p:nvSpPr>
          <p:cNvPr id="629" name="Google Shape;629;p92"/>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solidFill>
                  <a:srgbClr val="000000"/>
                </a:solidFill>
              </a:rPr>
              <a:t>Data cleaning is the preprocessing of missing values and removal data noise.</a:t>
            </a:r>
            <a:endParaRPr/>
          </a:p>
          <a:p>
            <a:pPr indent="0" lvl="0" marL="0" rtl="0" algn="l">
              <a:lnSpc>
                <a:spcPct val="90000"/>
              </a:lnSpc>
              <a:spcBef>
                <a:spcPts val="500"/>
              </a:spcBef>
              <a:spcAft>
                <a:spcPts val="0"/>
              </a:spcAft>
              <a:buClr>
                <a:schemeClr val="dk1"/>
              </a:buClr>
              <a:buSzPts val="1400"/>
              <a:buFont typeface="Arial"/>
              <a:buNone/>
            </a:pPr>
            <a:r>
              <a:t/>
            </a:r>
            <a:endParaRPr/>
          </a:p>
        </p:txBody>
      </p:sp>
      <p:sp>
        <p:nvSpPr>
          <p:cNvPr id="630" name="Google Shape;630;p92"/>
          <p:cNvSpPr txBox="1"/>
          <p:nvPr/>
        </p:nvSpPr>
        <p:spPr>
          <a:xfrm>
            <a:off x="409670" y="2168770"/>
            <a:ext cx="31143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1" i="0" lang="en" sz="1400" u="none" cap="none" strike="noStrike">
                <a:solidFill>
                  <a:srgbClr val="000000"/>
                </a:solidFill>
                <a:latin typeface="Arial"/>
                <a:ea typeface="Arial"/>
                <a:cs typeface="Arial"/>
                <a:sym typeface="Arial"/>
              </a:rPr>
              <a:t>Pre-processing missing values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1" i="0" lang="en" sz="1400" u="none" cap="none" strike="noStrike">
                <a:solidFill>
                  <a:srgbClr val="000000"/>
                </a:solidFill>
                <a:latin typeface="Arial"/>
                <a:ea typeface="Arial"/>
                <a:cs typeface="Arial"/>
                <a:sym typeface="Arial"/>
              </a:rPr>
              <a:t>Removing noise</a:t>
            </a:r>
            <a:endParaRPr sz="700"/>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pic>
        <p:nvPicPr>
          <p:cNvPr id="631" name="Google Shape;631;p92"/>
          <p:cNvPicPr preferRelativeResize="0"/>
          <p:nvPr/>
        </p:nvPicPr>
        <p:blipFill rotWithShape="1">
          <a:blip r:embed="rId3">
            <a:alphaModFix/>
          </a:blip>
          <a:srcRect b="0" l="0" r="0" t="0"/>
          <a:stretch/>
        </p:blipFill>
        <p:spPr>
          <a:xfrm>
            <a:off x="4180635" y="2012930"/>
            <a:ext cx="1110929" cy="1122875"/>
          </a:xfrm>
          <a:prstGeom prst="rect">
            <a:avLst/>
          </a:prstGeom>
          <a:noFill/>
          <a:ln>
            <a:noFill/>
          </a:ln>
        </p:spPr>
      </p:pic>
      <p:pic>
        <p:nvPicPr>
          <p:cNvPr id="632" name="Google Shape;632;p92"/>
          <p:cNvPicPr preferRelativeResize="0"/>
          <p:nvPr/>
        </p:nvPicPr>
        <p:blipFill rotWithShape="1">
          <a:blip r:embed="rId4">
            <a:alphaModFix/>
          </a:blip>
          <a:srcRect b="0" l="0" r="0" t="0"/>
          <a:stretch/>
        </p:blipFill>
        <p:spPr>
          <a:xfrm>
            <a:off x="2769074" y="3402449"/>
            <a:ext cx="3092045" cy="8210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3"/>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br>
            <a:r>
              <a:rPr lang="en" sz="2400">
                <a:solidFill>
                  <a:srgbClr val="000000"/>
                </a:solidFill>
                <a:latin typeface="Arial"/>
                <a:ea typeface="Arial"/>
                <a:cs typeface="Arial"/>
                <a:sym typeface="Arial"/>
              </a:rPr>
              <a:t>Why the </a:t>
            </a:r>
            <a:r>
              <a:rPr lang="en">
                <a:solidFill>
                  <a:srgbClr val="000000"/>
                </a:solidFill>
                <a:latin typeface="Arial"/>
                <a:ea typeface="Arial"/>
                <a:cs typeface="Arial"/>
                <a:sym typeface="Arial"/>
              </a:rPr>
              <a:t>Need</a:t>
            </a:r>
            <a:r>
              <a:rPr lang="en" sz="2400">
                <a:solidFill>
                  <a:srgbClr val="000000"/>
                </a:solidFill>
                <a:latin typeface="Arial"/>
                <a:ea typeface="Arial"/>
                <a:cs typeface="Arial"/>
                <a:sym typeface="Arial"/>
              </a:rPr>
              <a:t> to </a:t>
            </a:r>
            <a:r>
              <a:rPr lang="en">
                <a:solidFill>
                  <a:srgbClr val="000000"/>
                </a:solidFill>
                <a:latin typeface="Arial"/>
                <a:ea typeface="Arial"/>
                <a:cs typeface="Arial"/>
                <a:sym typeface="Arial"/>
              </a:rPr>
              <a:t>Handle</a:t>
            </a:r>
            <a:r>
              <a:rPr lang="en" sz="2400">
                <a:solidFill>
                  <a:srgbClr val="000000"/>
                </a:solidFill>
                <a:latin typeface="Arial"/>
                <a:ea typeface="Arial"/>
                <a:cs typeface="Arial"/>
                <a:sym typeface="Arial"/>
              </a:rPr>
              <a:t> </a:t>
            </a:r>
            <a:r>
              <a:rPr lang="en">
                <a:solidFill>
                  <a:srgbClr val="000000"/>
                </a:solidFill>
                <a:latin typeface="Arial"/>
                <a:ea typeface="Arial"/>
                <a:cs typeface="Arial"/>
                <a:sym typeface="Arial"/>
              </a:rPr>
              <a:t>Missing Values?</a:t>
            </a:r>
            <a:endParaRPr>
              <a:latin typeface="Arial"/>
              <a:ea typeface="Arial"/>
              <a:cs typeface="Arial"/>
              <a:sym typeface="Arial"/>
            </a:endParaRPr>
          </a:p>
        </p:txBody>
      </p:sp>
      <p:sp>
        <p:nvSpPr>
          <p:cNvPr id="639" name="Google Shape;639;p93"/>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solidFill>
                  <a:srgbClr val="000000"/>
                </a:solidFill>
              </a:rPr>
              <a:t>Missing values are generated by collection errors or missing observations.</a:t>
            </a:r>
            <a:endParaRPr/>
          </a:p>
          <a:p>
            <a:pPr indent="0" lvl="0" marL="0" rtl="0" algn="l">
              <a:lnSpc>
                <a:spcPct val="90000"/>
              </a:lnSpc>
              <a:spcBef>
                <a:spcPts val="500"/>
              </a:spcBef>
              <a:spcAft>
                <a:spcPts val="0"/>
              </a:spcAft>
              <a:buClr>
                <a:schemeClr val="dk1"/>
              </a:buClr>
              <a:buSzPts val="1400"/>
              <a:buFont typeface="Arial"/>
              <a:buNone/>
            </a:pPr>
            <a:r>
              <a:t/>
            </a:r>
            <a:endParaRPr>
              <a:solidFill>
                <a:srgbClr val="000000"/>
              </a:solidFill>
            </a:endParaRPr>
          </a:p>
          <a:p>
            <a:pPr indent="0" lvl="0" marL="0" rtl="0" algn="l">
              <a:lnSpc>
                <a:spcPct val="90000"/>
              </a:lnSpc>
              <a:spcBef>
                <a:spcPts val="500"/>
              </a:spcBef>
              <a:spcAft>
                <a:spcPts val="0"/>
              </a:spcAft>
              <a:buClr>
                <a:schemeClr val="dk1"/>
              </a:buClr>
              <a:buSzPts val="1400"/>
              <a:buFont typeface="Arial"/>
              <a:buNone/>
            </a:pPr>
            <a:r>
              <a:rPr lang="en">
                <a:solidFill>
                  <a:srgbClr val="000000"/>
                </a:solidFill>
              </a:rPr>
              <a:t>Missing values are the most common problem in data analytics.</a:t>
            </a:r>
            <a:endParaRPr/>
          </a:p>
          <a:p>
            <a:pPr indent="0" lvl="0" marL="0" rtl="0" algn="l">
              <a:lnSpc>
                <a:spcPct val="90000"/>
              </a:lnSpc>
              <a:spcBef>
                <a:spcPts val="500"/>
              </a:spcBef>
              <a:spcAft>
                <a:spcPts val="0"/>
              </a:spcAft>
              <a:buClr>
                <a:schemeClr val="dk1"/>
              </a:buClr>
              <a:buSzPts val="1400"/>
              <a:buFont typeface="Arial"/>
              <a:buNone/>
            </a:pPr>
            <a:r>
              <a:t/>
            </a:r>
            <a:endParaRPr>
              <a:solidFill>
                <a:srgbClr val="000000"/>
              </a:solidFill>
            </a:endParaRPr>
          </a:p>
          <a:p>
            <a:pPr indent="0" lvl="0" marL="0" rtl="0" algn="l">
              <a:lnSpc>
                <a:spcPct val="90000"/>
              </a:lnSpc>
              <a:spcBef>
                <a:spcPts val="500"/>
              </a:spcBef>
              <a:spcAft>
                <a:spcPts val="0"/>
              </a:spcAft>
              <a:buClr>
                <a:schemeClr val="dk1"/>
              </a:buClr>
              <a:buSzPts val="1400"/>
              <a:buFont typeface="Arial"/>
              <a:buNone/>
            </a:pPr>
            <a:r>
              <a:rPr lang="en">
                <a:solidFill>
                  <a:srgbClr val="000000"/>
                </a:solidFill>
              </a:rPr>
              <a:t>When missing values come out, certain model performance is decreased.</a:t>
            </a:r>
            <a:endParaRPr/>
          </a:p>
          <a:p>
            <a:pPr indent="0" lvl="0" marL="0" rtl="0" algn="l">
              <a:lnSpc>
                <a:spcPct val="90000"/>
              </a:lnSpc>
              <a:spcBef>
                <a:spcPts val="500"/>
              </a:spcBef>
              <a:spcAft>
                <a:spcPts val="0"/>
              </a:spcAft>
              <a:buClr>
                <a:schemeClr val="dk1"/>
              </a:buClr>
              <a:buSzPts val="1400"/>
              <a:buFont typeface="Arial"/>
              <a:buNone/>
            </a:pPr>
            <a:r>
              <a:t/>
            </a:r>
            <a:endParaRPr>
              <a:solidFill>
                <a:srgbClr val="000000"/>
              </a:solidFill>
            </a:endParaRPr>
          </a:p>
          <a:p>
            <a:pPr indent="0" lvl="0" marL="0" rtl="0" algn="l">
              <a:lnSpc>
                <a:spcPct val="90000"/>
              </a:lnSpc>
              <a:spcBef>
                <a:spcPts val="500"/>
              </a:spcBef>
              <a:spcAft>
                <a:spcPts val="0"/>
              </a:spcAft>
              <a:buClr>
                <a:schemeClr val="dk1"/>
              </a:buClr>
              <a:buSzPts val="1400"/>
              <a:buFont typeface="Arial"/>
              <a:buNone/>
            </a:pPr>
            <a:r>
              <a:rPr lang="en">
                <a:solidFill>
                  <a:srgbClr val="000000"/>
                </a:solidFill>
              </a:rPr>
              <a:t>Even for models that can handle missing values, they might be sensitive to it.</a:t>
            </a:r>
            <a:endParaRPr/>
          </a:p>
          <a:p>
            <a:pPr indent="0" lvl="0" marL="0" rtl="0" algn="l">
              <a:lnSpc>
                <a:spcPct val="90000"/>
              </a:lnSpc>
              <a:spcBef>
                <a:spcPts val="500"/>
              </a:spcBef>
              <a:spcAft>
                <a:spcPts val="0"/>
              </a:spcAft>
              <a:buClr>
                <a:schemeClr val="dk1"/>
              </a:buClr>
              <a:buSzPts val="1400"/>
              <a:buFont typeface="Arial"/>
              <a:buNone/>
            </a:pPr>
            <a:r>
              <a:t/>
            </a:r>
            <a:endParaRPr>
              <a:solidFill>
                <a:srgbClr val="000000"/>
              </a:solidFill>
            </a:endParaRPr>
          </a:p>
          <a:p>
            <a:pPr indent="0" lvl="0" marL="0" rtl="0" algn="l">
              <a:lnSpc>
                <a:spcPct val="90000"/>
              </a:lnSpc>
              <a:spcBef>
                <a:spcPts val="500"/>
              </a:spcBef>
              <a:spcAft>
                <a:spcPts val="0"/>
              </a:spcAft>
              <a:buClr>
                <a:schemeClr val="dk1"/>
              </a:buClr>
              <a:buSzPts val="14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4"/>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How to deal with missing values?</a:t>
            </a:r>
            <a:endParaRPr/>
          </a:p>
        </p:txBody>
      </p:sp>
      <p:sp>
        <p:nvSpPr>
          <p:cNvPr id="646" name="Google Shape;646;p94"/>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solidFill>
                  <a:srgbClr val="000000"/>
                </a:solidFill>
              </a:rPr>
              <a:t>Typical methods to process missing values:</a:t>
            </a:r>
            <a:endParaRPr/>
          </a:p>
          <a:p>
            <a:pPr indent="-190500" lvl="0" marL="190500" rtl="0" algn="l">
              <a:lnSpc>
                <a:spcPct val="90000"/>
              </a:lnSpc>
              <a:spcBef>
                <a:spcPts val="500"/>
              </a:spcBef>
              <a:spcAft>
                <a:spcPts val="0"/>
              </a:spcAft>
              <a:buClr>
                <a:schemeClr val="dk1"/>
              </a:buClr>
              <a:buSzPts val="1100"/>
              <a:buFont typeface="Arial"/>
              <a:buNone/>
            </a:pPr>
            <a:r>
              <a:t/>
            </a:r>
            <a:endParaRPr/>
          </a:p>
        </p:txBody>
      </p:sp>
      <p:sp>
        <p:nvSpPr>
          <p:cNvPr id="647" name="Google Shape;647;p94"/>
          <p:cNvSpPr txBox="1"/>
          <p:nvPr/>
        </p:nvSpPr>
        <p:spPr>
          <a:xfrm>
            <a:off x="409670" y="2168770"/>
            <a:ext cx="24675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Deletion</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Dummy substitution</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Mean substitution </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Frequent substitution </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Regression substitution </a:t>
            </a:r>
            <a:endParaRPr sz="700"/>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pic>
        <p:nvPicPr>
          <p:cNvPr descr="Methods for handling missing values | Azure AI Gallery" id="648" name="Google Shape;648;p94"/>
          <p:cNvPicPr preferRelativeResize="0"/>
          <p:nvPr/>
        </p:nvPicPr>
        <p:blipFill rotWithShape="1">
          <a:blip r:embed="rId3">
            <a:alphaModFix/>
          </a:blip>
          <a:srcRect b="0" l="0" r="0" t="0"/>
          <a:stretch/>
        </p:blipFill>
        <p:spPr>
          <a:xfrm>
            <a:off x="3466593" y="1977382"/>
            <a:ext cx="5171621" cy="2791867"/>
          </a:xfrm>
          <a:prstGeom prst="rect">
            <a:avLst/>
          </a:prstGeom>
          <a:noFill/>
          <a:ln>
            <a:noFill/>
          </a:ln>
        </p:spPr>
      </p:pic>
      <p:sp>
        <p:nvSpPr>
          <p:cNvPr id="649" name="Google Shape;649;p94"/>
          <p:cNvSpPr txBox="1"/>
          <p:nvPr/>
        </p:nvSpPr>
        <p:spPr>
          <a:xfrm>
            <a:off x="5517573" y="5011579"/>
            <a:ext cx="3626400" cy="132000"/>
          </a:xfrm>
          <a:prstGeom prst="rect">
            <a:avLst/>
          </a:prstGeom>
          <a:noFill/>
          <a:ln>
            <a:noFill/>
          </a:ln>
        </p:spPr>
        <p:txBody>
          <a:bodyPr anchorCtr="0" anchor="t" bIns="22850" lIns="45725" spcFirstLastPara="1" rIns="45725" wrap="square" tIns="22850">
            <a:noAutofit/>
          </a:bodyPr>
          <a:lstStyle/>
          <a:p>
            <a:pPr indent="-190500" lvl="0" marL="190500" marR="0" rtl="0" algn="l">
              <a:lnSpc>
                <a:spcPct val="90000"/>
              </a:lnSpc>
              <a:spcBef>
                <a:spcPts val="0"/>
              </a:spcBef>
              <a:spcAft>
                <a:spcPts val="0"/>
              </a:spcAft>
              <a:buClr>
                <a:schemeClr val="dk1"/>
              </a:buClr>
              <a:buSzPts val="500"/>
              <a:buFont typeface="Arial"/>
              <a:buNone/>
            </a:pPr>
            <a:r>
              <a:rPr b="1" i="0" lang="en" sz="700" u="none" cap="none" strike="noStrike">
                <a:solidFill>
                  <a:srgbClr val="000000"/>
                </a:solidFill>
                <a:latin typeface="Arial"/>
                <a:ea typeface="Arial"/>
                <a:cs typeface="Arial"/>
                <a:sym typeface="Arial"/>
              </a:rPr>
              <a:t>Source: https://gallery.azure.ai/Experiment/Methods-for-handling-missing-values-1</a:t>
            </a:r>
            <a:endParaRPr b="1" i="0" sz="7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5"/>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How to deal with missing values?</a:t>
            </a:r>
            <a:endParaRPr/>
          </a:p>
        </p:txBody>
      </p:sp>
      <p:sp>
        <p:nvSpPr>
          <p:cNvPr id="656" name="Google Shape;656;p95"/>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solidFill>
                  <a:srgbClr val="000000"/>
                </a:solidFill>
              </a:rPr>
              <a:t>Typical methods to process missing values:</a:t>
            </a:r>
            <a:endParaRPr/>
          </a:p>
          <a:p>
            <a:pPr indent="-190500" lvl="0" marL="190500" rtl="0" algn="l">
              <a:lnSpc>
                <a:spcPct val="90000"/>
              </a:lnSpc>
              <a:spcBef>
                <a:spcPts val="500"/>
              </a:spcBef>
              <a:spcAft>
                <a:spcPts val="0"/>
              </a:spcAft>
              <a:buClr>
                <a:schemeClr val="dk1"/>
              </a:buClr>
              <a:buSzPts val="1100"/>
              <a:buFont typeface="Arial"/>
              <a:buNone/>
            </a:pPr>
            <a:r>
              <a:t/>
            </a:r>
            <a:endParaRPr/>
          </a:p>
        </p:txBody>
      </p:sp>
      <p:sp>
        <p:nvSpPr>
          <p:cNvPr id="657" name="Google Shape;657;p95"/>
          <p:cNvSpPr txBox="1"/>
          <p:nvPr/>
        </p:nvSpPr>
        <p:spPr>
          <a:xfrm>
            <a:off x="409670" y="2168770"/>
            <a:ext cx="27600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1" i="0" lang="en" sz="1400" u="none" cap="none" strike="noStrike">
                <a:solidFill>
                  <a:srgbClr val="000000"/>
                </a:solidFill>
                <a:latin typeface="Arial"/>
                <a:ea typeface="Arial"/>
                <a:cs typeface="Arial"/>
                <a:sym typeface="Arial"/>
              </a:rPr>
              <a:t>Deletion: </a:t>
            </a:r>
            <a:r>
              <a:rPr b="0" i="0" lang="en" sz="1400" u="none" cap="none" strike="noStrike">
                <a:solidFill>
                  <a:srgbClr val="000000"/>
                </a:solidFill>
                <a:latin typeface="Arial"/>
                <a:ea typeface="Arial"/>
                <a:cs typeface="Arial"/>
                <a:sym typeface="Arial"/>
              </a:rPr>
              <a:t>removing records with missing values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pic>
        <p:nvPicPr>
          <p:cNvPr descr="Methods for handling missing values | Azure AI Gallery" id="658" name="Google Shape;658;p95"/>
          <p:cNvPicPr preferRelativeResize="0"/>
          <p:nvPr/>
        </p:nvPicPr>
        <p:blipFill rotWithShape="1">
          <a:blip r:embed="rId3">
            <a:alphaModFix/>
          </a:blip>
          <a:srcRect b="0" l="0" r="0" t="0"/>
          <a:stretch/>
        </p:blipFill>
        <p:spPr>
          <a:xfrm>
            <a:off x="3466593" y="1977382"/>
            <a:ext cx="5171621" cy="2791867"/>
          </a:xfrm>
          <a:prstGeom prst="rect">
            <a:avLst/>
          </a:prstGeom>
          <a:noFill/>
          <a:ln>
            <a:noFill/>
          </a:ln>
        </p:spPr>
      </p:pic>
      <p:cxnSp>
        <p:nvCxnSpPr>
          <p:cNvPr id="659" name="Google Shape;659;p95"/>
          <p:cNvCxnSpPr>
            <a:stCxn id="658" idx="1"/>
          </p:cNvCxnSpPr>
          <p:nvPr/>
        </p:nvCxnSpPr>
        <p:spPr>
          <a:xfrm>
            <a:off x="3466593" y="3373315"/>
            <a:ext cx="4874400" cy="0"/>
          </a:xfrm>
          <a:prstGeom prst="straightConnector1">
            <a:avLst/>
          </a:prstGeom>
          <a:noFill/>
          <a:ln cap="flat" cmpd="sng" w="79375">
            <a:solidFill>
              <a:srgbClr val="FF0000"/>
            </a:solidFill>
            <a:prstDash val="solid"/>
            <a:round/>
            <a:headEnd len="sm" w="sm" type="none"/>
            <a:tailEnd len="sm" w="sm" type="none"/>
          </a:ln>
        </p:spPr>
      </p:cxnSp>
      <p:sp>
        <p:nvSpPr>
          <p:cNvPr id="660" name="Google Shape;660;p95"/>
          <p:cNvSpPr txBox="1"/>
          <p:nvPr/>
        </p:nvSpPr>
        <p:spPr>
          <a:xfrm>
            <a:off x="5517573" y="5011579"/>
            <a:ext cx="3626400" cy="132000"/>
          </a:xfrm>
          <a:prstGeom prst="rect">
            <a:avLst/>
          </a:prstGeom>
          <a:noFill/>
          <a:ln>
            <a:noFill/>
          </a:ln>
        </p:spPr>
        <p:txBody>
          <a:bodyPr anchorCtr="0" anchor="t" bIns="22850" lIns="45725" spcFirstLastPara="1" rIns="45725" wrap="square" tIns="22850">
            <a:noAutofit/>
          </a:bodyPr>
          <a:lstStyle/>
          <a:p>
            <a:pPr indent="-190500" lvl="0" marL="190500" marR="0" rtl="0" algn="l">
              <a:lnSpc>
                <a:spcPct val="90000"/>
              </a:lnSpc>
              <a:spcBef>
                <a:spcPts val="0"/>
              </a:spcBef>
              <a:spcAft>
                <a:spcPts val="0"/>
              </a:spcAft>
              <a:buClr>
                <a:schemeClr val="dk1"/>
              </a:buClr>
              <a:buSzPts val="500"/>
              <a:buFont typeface="Arial"/>
              <a:buNone/>
            </a:pPr>
            <a:r>
              <a:rPr b="1" i="0" lang="en" sz="700" u="none" cap="none" strike="noStrike">
                <a:solidFill>
                  <a:srgbClr val="000000"/>
                </a:solidFill>
                <a:latin typeface="Arial"/>
                <a:ea typeface="Arial"/>
                <a:cs typeface="Arial"/>
                <a:sym typeface="Arial"/>
              </a:rPr>
              <a:t>Source: https://gallery.azure.ai/Experiment/Methods-for-handling-missing-values-1</a:t>
            </a:r>
            <a:endParaRPr b="1" i="0" sz="7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6"/>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How to deal with missing values?</a:t>
            </a:r>
            <a:endParaRPr/>
          </a:p>
        </p:txBody>
      </p:sp>
      <p:sp>
        <p:nvSpPr>
          <p:cNvPr id="667" name="Google Shape;667;p96"/>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solidFill>
                  <a:srgbClr val="000000"/>
                </a:solidFill>
              </a:rPr>
              <a:t>Typical methods to process missing values:</a:t>
            </a:r>
            <a:endParaRPr/>
          </a:p>
          <a:p>
            <a:pPr indent="-190500" lvl="0" marL="190500" rtl="0" algn="l">
              <a:lnSpc>
                <a:spcPct val="90000"/>
              </a:lnSpc>
              <a:spcBef>
                <a:spcPts val="500"/>
              </a:spcBef>
              <a:spcAft>
                <a:spcPts val="0"/>
              </a:spcAft>
              <a:buClr>
                <a:schemeClr val="dk1"/>
              </a:buClr>
              <a:buSzPts val="1100"/>
              <a:buFont typeface="Arial"/>
              <a:buNone/>
            </a:pPr>
            <a:r>
              <a:t/>
            </a:r>
            <a:endParaRPr/>
          </a:p>
        </p:txBody>
      </p:sp>
      <p:sp>
        <p:nvSpPr>
          <p:cNvPr id="668" name="Google Shape;668;p96"/>
          <p:cNvSpPr txBox="1"/>
          <p:nvPr/>
        </p:nvSpPr>
        <p:spPr>
          <a:xfrm>
            <a:off x="409670" y="2168770"/>
            <a:ext cx="27600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1" i="0" lang="en" sz="1400" u="none" cap="none" strike="noStrike">
                <a:solidFill>
                  <a:srgbClr val="000000"/>
                </a:solidFill>
                <a:latin typeface="Arial"/>
                <a:ea typeface="Arial"/>
                <a:cs typeface="Arial"/>
                <a:sym typeface="Arial"/>
              </a:rPr>
              <a:t>Dummy substitution: </a:t>
            </a:r>
            <a:r>
              <a:rPr b="0" i="0" lang="en" sz="1400" u="none" cap="none" strike="noStrike">
                <a:solidFill>
                  <a:srgbClr val="000000"/>
                </a:solidFill>
                <a:latin typeface="Arial"/>
                <a:ea typeface="Arial"/>
                <a:cs typeface="Arial"/>
                <a:sym typeface="Arial"/>
              </a:rPr>
              <a:t>Replace missing values with a dummy value e.g. </a:t>
            </a:r>
            <a:r>
              <a:rPr b="1" i="0" lang="en" sz="1400" u="none" cap="none" strike="noStrike">
                <a:solidFill>
                  <a:srgbClr val="000000"/>
                </a:solidFill>
                <a:latin typeface="Arial"/>
                <a:ea typeface="Arial"/>
                <a:cs typeface="Arial"/>
                <a:sym typeface="Arial"/>
              </a:rPr>
              <a:t>UNKNOWN</a:t>
            </a:r>
            <a:r>
              <a:rPr b="0" i="0" lang="en" sz="1400" u="none" cap="none" strike="noStrike">
                <a:solidFill>
                  <a:srgbClr val="000000"/>
                </a:solidFill>
                <a:latin typeface="Arial"/>
                <a:ea typeface="Arial"/>
                <a:cs typeface="Arial"/>
                <a:sym typeface="Arial"/>
              </a:rPr>
              <a:t> for category values or </a:t>
            </a:r>
            <a:r>
              <a:rPr b="1" i="0" lang="en" sz="1400" u="none" cap="none" strike="noStrike">
                <a:solidFill>
                  <a:srgbClr val="000000"/>
                </a:solidFill>
                <a:latin typeface="Arial"/>
                <a:ea typeface="Arial"/>
                <a:cs typeface="Arial"/>
                <a:sym typeface="Arial"/>
              </a:rPr>
              <a:t>0</a:t>
            </a:r>
            <a:r>
              <a:rPr b="0" i="0" lang="en" sz="1400" u="none" cap="none" strike="noStrike">
                <a:solidFill>
                  <a:srgbClr val="000000"/>
                </a:solidFill>
                <a:latin typeface="Arial"/>
                <a:ea typeface="Arial"/>
                <a:cs typeface="Arial"/>
                <a:sym typeface="Arial"/>
              </a:rPr>
              <a:t> for numerical values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pic>
        <p:nvPicPr>
          <p:cNvPr descr="Methods for handling missing values | Azure AI Gallery" id="669" name="Google Shape;669;p96"/>
          <p:cNvPicPr preferRelativeResize="0"/>
          <p:nvPr/>
        </p:nvPicPr>
        <p:blipFill rotWithShape="1">
          <a:blip r:embed="rId3">
            <a:alphaModFix/>
          </a:blip>
          <a:srcRect b="0" l="0" r="0" t="0"/>
          <a:stretch/>
        </p:blipFill>
        <p:spPr>
          <a:xfrm>
            <a:off x="3466593" y="1977382"/>
            <a:ext cx="5171621" cy="2791867"/>
          </a:xfrm>
          <a:prstGeom prst="rect">
            <a:avLst/>
          </a:prstGeom>
          <a:noFill/>
          <a:ln>
            <a:noFill/>
          </a:ln>
        </p:spPr>
      </p:pic>
      <p:cxnSp>
        <p:nvCxnSpPr>
          <p:cNvPr id="670" name="Google Shape;670;p96"/>
          <p:cNvCxnSpPr>
            <a:stCxn id="669" idx="1"/>
          </p:cNvCxnSpPr>
          <p:nvPr/>
        </p:nvCxnSpPr>
        <p:spPr>
          <a:xfrm>
            <a:off x="3466593" y="3373315"/>
            <a:ext cx="4874400" cy="0"/>
          </a:xfrm>
          <a:prstGeom prst="straightConnector1">
            <a:avLst/>
          </a:prstGeom>
          <a:noFill/>
          <a:ln cap="flat" cmpd="sng" w="79375">
            <a:solidFill>
              <a:srgbClr val="FF0000"/>
            </a:solidFill>
            <a:prstDash val="solid"/>
            <a:round/>
            <a:headEnd len="sm" w="sm" type="none"/>
            <a:tailEnd len="sm" w="sm" type="none"/>
          </a:ln>
        </p:spPr>
      </p:cxnSp>
      <p:sp>
        <p:nvSpPr>
          <p:cNvPr id="671" name="Google Shape;671;p96"/>
          <p:cNvSpPr txBox="1"/>
          <p:nvPr/>
        </p:nvSpPr>
        <p:spPr>
          <a:xfrm>
            <a:off x="6972300" y="4207111"/>
            <a:ext cx="407400" cy="1155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500" u="none" cap="none" strike="noStrike">
                <a:solidFill>
                  <a:schemeClr val="dk2"/>
                </a:solidFill>
                <a:latin typeface="Trebuchet MS"/>
                <a:ea typeface="Trebuchet MS"/>
                <a:cs typeface="Trebuchet MS"/>
                <a:sym typeface="Trebuchet MS"/>
              </a:rPr>
              <a:t>UNKNOW</a:t>
            </a:r>
            <a:endParaRPr sz="700"/>
          </a:p>
        </p:txBody>
      </p:sp>
      <p:sp>
        <p:nvSpPr>
          <p:cNvPr id="672" name="Google Shape;672;p96"/>
          <p:cNvSpPr txBox="1"/>
          <p:nvPr/>
        </p:nvSpPr>
        <p:spPr>
          <a:xfrm>
            <a:off x="7252097" y="2571750"/>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73" name="Google Shape;673;p96"/>
          <p:cNvSpPr txBox="1"/>
          <p:nvPr/>
        </p:nvSpPr>
        <p:spPr>
          <a:xfrm>
            <a:off x="7259241" y="2746534"/>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74" name="Google Shape;674;p96"/>
          <p:cNvSpPr txBox="1"/>
          <p:nvPr/>
        </p:nvSpPr>
        <p:spPr>
          <a:xfrm>
            <a:off x="7264001" y="3490921"/>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75" name="Google Shape;675;p96"/>
          <p:cNvSpPr txBox="1"/>
          <p:nvPr/>
        </p:nvSpPr>
        <p:spPr>
          <a:xfrm>
            <a:off x="7271145" y="3665706"/>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76" name="Google Shape;676;p96"/>
          <p:cNvSpPr txBox="1"/>
          <p:nvPr/>
        </p:nvSpPr>
        <p:spPr>
          <a:xfrm>
            <a:off x="7264001" y="4026700"/>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77" name="Google Shape;677;p96"/>
          <p:cNvSpPr txBox="1"/>
          <p:nvPr/>
        </p:nvSpPr>
        <p:spPr>
          <a:xfrm>
            <a:off x="7271145" y="4201484"/>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78" name="Google Shape;678;p96"/>
          <p:cNvSpPr txBox="1"/>
          <p:nvPr/>
        </p:nvSpPr>
        <p:spPr>
          <a:xfrm>
            <a:off x="5517573" y="5011579"/>
            <a:ext cx="3626400" cy="132000"/>
          </a:xfrm>
          <a:prstGeom prst="rect">
            <a:avLst/>
          </a:prstGeom>
          <a:noFill/>
          <a:ln>
            <a:noFill/>
          </a:ln>
        </p:spPr>
        <p:txBody>
          <a:bodyPr anchorCtr="0" anchor="t" bIns="22850" lIns="45725" spcFirstLastPara="1" rIns="45725" wrap="square" tIns="22850">
            <a:noAutofit/>
          </a:bodyPr>
          <a:lstStyle/>
          <a:p>
            <a:pPr indent="-190500" lvl="0" marL="190500" marR="0" rtl="0" algn="l">
              <a:lnSpc>
                <a:spcPct val="90000"/>
              </a:lnSpc>
              <a:spcBef>
                <a:spcPts val="0"/>
              </a:spcBef>
              <a:spcAft>
                <a:spcPts val="0"/>
              </a:spcAft>
              <a:buClr>
                <a:schemeClr val="dk1"/>
              </a:buClr>
              <a:buSzPts val="500"/>
              <a:buFont typeface="Arial"/>
              <a:buNone/>
            </a:pPr>
            <a:r>
              <a:rPr b="1" i="0" lang="en" sz="700" u="none" cap="none" strike="noStrike">
                <a:solidFill>
                  <a:srgbClr val="000000"/>
                </a:solidFill>
                <a:latin typeface="Arial"/>
                <a:ea typeface="Arial"/>
                <a:cs typeface="Arial"/>
                <a:sym typeface="Arial"/>
              </a:rPr>
              <a:t>Source: https://gallery.azure.ai/Experiment/Methods-for-handling-missing-values-1</a:t>
            </a:r>
            <a:endParaRPr b="1" i="0" sz="7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Latent Semantic Analysis (LSA)</a:t>
            </a:r>
            <a:endParaRPr/>
          </a:p>
        </p:txBody>
      </p:sp>
      <p:pic>
        <p:nvPicPr>
          <p:cNvPr id="260" name="Google Shape;260;p43"/>
          <p:cNvPicPr preferRelativeResize="0"/>
          <p:nvPr/>
        </p:nvPicPr>
        <p:blipFill>
          <a:blip r:embed="rId3">
            <a:alphaModFix/>
          </a:blip>
          <a:stretch>
            <a:fillRect/>
          </a:stretch>
        </p:blipFill>
        <p:spPr>
          <a:xfrm>
            <a:off x="519350" y="1590379"/>
            <a:ext cx="3481200" cy="986340"/>
          </a:xfrm>
          <a:prstGeom prst="rect">
            <a:avLst/>
          </a:prstGeom>
          <a:noFill/>
          <a:ln>
            <a:noFill/>
          </a:ln>
        </p:spPr>
      </p:pic>
      <p:sp>
        <p:nvSpPr>
          <p:cNvPr id="261" name="Google Shape;261;p43"/>
          <p:cNvSpPr txBox="1"/>
          <p:nvPr/>
        </p:nvSpPr>
        <p:spPr>
          <a:xfrm>
            <a:off x="359550" y="2386950"/>
            <a:ext cx="34812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 is the original word x document matrix with m words and n docs.</a:t>
            </a:r>
            <a:endParaRPr/>
          </a:p>
          <a:p>
            <a:pPr indent="-317500" lvl="0" marL="457200" rtl="0" algn="l">
              <a:spcBef>
                <a:spcPts val="0"/>
              </a:spcBef>
              <a:spcAft>
                <a:spcPts val="0"/>
              </a:spcAft>
              <a:buSzPts val="1400"/>
              <a:buChar char="-"/>
            </a:pPr>
            <a:r>
              <a:rPr lang="en"/>
              <a:t>U describes the original row entities as vectors of derived orthogonal factor values</a:t>
            </a:r>
            <a:endParaRPr/>
          </a:p>
          <a:p>
            <a:pPr indent="-317500" lvl="0" marL="457200" rtl="0" algn="l">
              <a:spcBef>
                <a:spcPts val="0"/>
              </a:spcBef>
              <a:spcAft>
                <a:spcPts val="0"/>
              </a:spcAft>
              <a:buSzPts val="1400"/>
              <a:buChar char="-"/>
            </a:pPr>
            <a:r>
              <a:rPr lang="en"/>
              <a:t>V describes the original column entities in the same way</a:t>
            </a:r>
            <a:endParaRPr/>
          </a:p>
          <a:p>
            <a:pPr indent="-317500" lvl="0" marL="457200" rtl="0" algn="l">
              <a:spcBef>
                <a:spcPts val="0"/>
              </a:spcBef>
              <a:spcAft>
                <a:spcPts val="0"/>
              </a:spcAft>
              <a:buSzPts val="1400"/>
              <a:buChar char="-"/>
            </a:pPr>
            <a:r>
              <a:rPr lang="en"/>
              <a:t>Σ is a diagonal matrix containing scaling values</a:t>
            </a:r>
            <a:endParaRPr/>
          </a:p>
        </p:txBody>
      </p:sp>
      <p:sp>
        <p:nvSpPr>
          <p:cNvPr id="262" name="Google Shape;262;p43"/>
          <p:cNvSpPr txBox="1"/>
          <p:nvPr/>
        </p:nvSpPr>
        <p:spPr>
          <a:xfrm>
            <a:off x="2457300" y="4527900"/>
            <a:ext cx="66867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https://upload.wikimedia.org/wikipedia/commons/6/6e/Topic_detection_in_a_document-word_matrix.gif?20170329150506</a:t>
            </a:r>
            <a:endParaRPr/>
          </a:p>
        </p:txBody>
      </p:sp>
      <p:pic>
        <p:nvPicPr>
          <p:cNvPr id="263" name="Google Shape;263;p43"/>
          <p:cNvPicPr preferRelativeResize="0"/>
          <p:nvPr/>
        </p:nvPicPr>
        <p:blipFill>
          <a:blip r:embed="rId4">
            <a:alphaModFix/>
          </a:blip>
          <a:stretch>
            <a:fillRect/>
          </a:stretch>
        </p:blipFill>
        <p:spPr>
          <a:xfrm>
            <a:off x="4337450" y="754175"/>
            <a:ext cx="4289174" cy="3911849"/>
          </a:xfrm>
          <a:prstGeom prst="rect">
            <a:avLst/>
          </a:prstGeom>
          <a:noFill/>
          <a:ln>
            <a:noFill/>
          </a:ln>
        </p:spPr>
      </p:pic>
      <p:sp>
        <p:nvSpPr>
          <p:cNvPr id="264" name="Google Shape;264;p43"/>
          <p:cNvSpPr/>
          <p:nvPr/>
        </p:nvSpPr>
        <p:spPr>
          <a:xfrm>
            <a:off x="6346350" y="2398325"/>
            <a:ext cx="797100" cy="75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3"/>
          <p:cNvSpPr txBox="1"/>
          <p:nvPr/>
        </p:nvSpPr>
        <p:spPr>
          <a:xfrm>
            <a:off x="189275" y="70975"/>
            <a:ext cx="2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From Week 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7"/>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How to deal with missing values?</a:t>
            </a:r>
            <a:endParaRPr/>
          </a:p>
        </p:txBody>
      </p:sp>
      <p:sp>
        <p:nvSpPr>
          <p:cNvPr id="685" name="Google Shape;685;p97"/>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solidFill>
                  <a:srgbClr val="000000"/>
                </a:solidFill>
              </a:rPr>
              <a:t>Typical methods to process missing values:</a:t>
            </a:r>
            <a:endParaRPr/>
          </a:p>
          <a:p>
            <a:pPr indent="-190500" lvl="0" marL="190500" rtl="0" algn="l">
              <a:lnSpc>
                <a:spcPct val="90000"/>
              </a:lnSpc>
              <a:spcBef>
                <a:spcPts val="500"/>
              </a:spcBef>
              <a:spcAft>
                <a:spcPts val="0"/>
              </a:spcAft>
              <a:buClr>
                <a:schemeClr val="dk1"/>
              </a:buClr>
              <a:buSzPts val="1100"/>
              <a:buFont typeface="Arial"/>
              <a:buNone/>
            </a:pPr>
            <a:r>
              <a:t/>
            </a:r>
            <a:endParaRPr/>
          </a:p>
        </p:txBody>
      </p:sp>
      <p:sp>
        <p:nvSpPr>
          <p:cNvPr id="686" name="Google Shape;686;p97"/>
          <p:cNvSpPr txBox="1"/>
          <p:nvPr/>
        </p:nvSpPr>
        <p:spPr>
          <a:xfrm>
            <a:off x="409670" y="2168770"/>
            <a:ext cx="27600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1" i="0" lang="en" sz="1400" u="none" cap="none" strike="noStrike">
                <a:solidFill>
                  <a:srgbClr val="000000"/>
                </a:solidFill>
                <a:latin typeface="Arial"/>
                <a:ea typeface="Arial"/>
                <a:cs typeface="Arial"/>
                <a:sym typeface="Arial"/>
              </a:rPr>
              <a:t>Frequent substitution: </a:t>
            </a:r>
            <a:r>
              <a:rPr b="0" i="0" lang="en" sz="1400" u="none" cap="none" strike="noStrike">
                <a:solidFill>
                  <a:srgbClr val="000000"/>
                </a:solidFill>
                <a:latin typeface="Arial"/>
                <a:ea typeface="Arial"/>
                <a:cs typeface="Arial"/>
                <a:sym typeface="Arial"/>
              </a:rPr>
              <a:t>If the missing values are categorical, replace the missing values with the most frequent item.</a:t>
            </a:r>
            <a:endParaRPr sz="700"/>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90000"/>
              </a:lnSpc>
              <a:spcBef>
                <a:spcPts val="500"/>
              </a:spcBef>
              <a:spcAft>
                <a:spcPts val="0"/>
              </a:spcAft>
              <a:buClr>
                <a:schemeClr val="dk2"/>
              </a:buClr>
              <a:buSzPts val="1400"/>
              <a:buFont typeface="Arial"/>
              <a:buNone/>
            </a:pPr>
            <a:r>
              <a:rPr b="1" i="0" lang="en" sz="1400" u="none" cap="none" strike="noStrike">
                <a:solidFill>
                  <a:srgbClr val="000000"/>
                </a:solidFill>
                <a:latin typeface="Arial"/>
                <a:ea typeface="Arial"/>
                <a:cs typeface="Arial"/>
                <a:sym typeface="Arial"/>
              </a:rPr>
              <a:t> </a:t>
            </a:r>
            <a:endParaRPr sz="700"/>
          </a:p>
          <a:p>
            <a:pPr indent="0" lvl="0" marL="0" marR="0" rtl="0" algn="l">
              <a:lnSpc>
                <a:spcPct val="90000"/>
              </a:lnSpc>
              <a:spcBef>
                <a:spcPts val="500"/>
              </a:spcBef>
              <a:spcAft>
                <a:spcPts val="0"/>
              </a:spcAft>
              <a:buClr>
                <a:schemeClr val="dk2"/>
              </a:buClr>
              <a:buSzPts val="1400"/>
              <a:buFont typeface="Arial"/>
              <a:buNone/>
            </a:pPr>
            <a:r>
              <a:rPr b="1"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500"/>
              </a:spcBef>
              <a:spcAft>
                <a:spcPts val="0"/>
              </a:spcAft>
              <a:buClr>
                <a:schemeClr val="dk2"/>
              </a:buClr>
              <a:buSzPts val="1400"/>
              <a:buFont typeface="Arial"/>
              <a:buNone/>
            </a:pPr>
            <a:r>
              <a:rPr b="0" i="0" lang="en" sz="1400" u="none" cap="none" strike="noStrike">
                <a:solidFill>
                  <a:srgbClr val="000000"/>
                </a:solidFill>
                <a:latin typeface="Arial"/>
                <a:ea typeface="Arial"/>
                <a:cs typeface="Arial"/>
                <a:sym typeface="Arial"/>
              </a:rPr>
              <a:t>        </a:t>
            </a:r>
            <a:endParaRPr sz="700"/>
          </a:p>
          <a:p>
            <a:pPr indent="0" lvl="0" marL="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pic>
        <p:nvPicPr>
          <p:cNvPr descr="Methods for handling missing values | Azure AI Gallery" id="687" name="Google Shape;687;p97"/>
          <p:cNvPicPr preferRelativeResize="0"/>
          <p:nvPr/>
        </p:nvPicPr>
        <p:blipFill rotWithShape="1">
          <a:blip r:embed="rId3">
            <a:alphaModFix/>
          </a:blip>
          <a:srcRect b="0" l="0" r="0" t="0"/>
          <a:stretch/>
        </p:blipFill>
        <p:spPr>
          <a:xfrm>
            <a:off x="3466593" y="1977382"/>
            <a:ext cx="5171621" cy="2791867"/>
          </a:xfrm>
          <a:prstGeom prst="rect">
            <a:avLst/>
          </a:prstGeom>
          <a:noFill/>
          <a:ln>
            <a:noFill/>
          </a:ln>
        </p:spPr>
      </p:pic>
      <p:cxnSp>
        <p:nvCxnSpPr>
          <p:cNvPr id="688" name="Google Shape;688;p97"/>
          <p:cNvCxnSpPr>
            <a:stCxn id="687" idx="1"/>
          </p:cNvCxnSpPr>
          <p:nvPr/>
        </p:nvCxnSpPr>
        <p:spPr>
          <a:xfrm>
            <a:off x="3466593" y="3373315"/>
            <a:ext cx="4874400" cy="0"/>
          </a:xfrm>
          <a:prstGeom prst="straightConnector1">
            <a:avLst/>
          </a:prstGeom>
          <a:noFill/>
          <a:ln cap="flat" cmpd="sng" w="79375">
            <a:solidFill>
              <a:srgbClr val="FF0000"/>
            </a:solidFill>
            <a:prstDash val="solid"/>
            <a:round/>
            <a:headEnd len="sm" w="sm" type="none"/>
            <a:tailEnd len="sm" w="sm" type="none"/>
          </a:ln>
        </p:spPr>
      </p:cxnSp>
      <p:sp>
        <p:nvSpPr>
          <p:cNvPr id="689" name="Google Shape;689;p97"/>
          <p:cNvSpPr txBox="1"/>
          <p:nvPr/>
        </p:nvSpPr>
        <p:spPr>
          <a:xfrm>
            <a:off x="6941127" y="4184549"/>
            <a:ext cx="467400" cy="1431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700" u="none" cap="none" strike="noStrike">
                <a:solidFill>
                  <a:srgbClr val="00B050"/>
                </a:solidFill>
                <a:latin typeface="Trebuchet MS"/>
                <a:ea typeface="Trebuchet MS"/>
                <a:cs typeface="Trebuchet MS"/>
                <a:sym typeface="Trebuchet MS"/>
              </a:rPr>
              <a:t>chicken</a:t>
            </a:r>
            <a:endParaRPr sz="700"/>
          </a:p>
        </p:txBody>
      </p:sp>
      <p:sp>
        <p:nvSpPr>
          <p:cNvPr id="690" name="Google Shape;690;p97"/>
          <p:cNvSpPr txBox="1"/>
          <p:nvPr/>
        </p:nvSpPr>
        <p:spPr>
          <a:xfrm>
            <a:off x="7252097" y="2571750"/>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91" name="Google Shape;691;p97"/>
          <p:cNvSpPr txBox="1"/>
          <p:nvPr/>
        </p:nvSpPr>
        <p:spPr>
          <a:xfrm>
            <a:off x="7259241" y="2746534"/>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92" name="Google Shape;692;p97"/>
          <p:cNvSpPr txBox="1"/>
          <p:nvPr/>
        </p:nvSpPr>
        <p:spPr>
          <a:xfrm>
            <a:off x="7264001" y="3490921"/>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93" name="Google Shape;693;p97"/>
          <p:cNvSpPr txBox="1"/>
          <p:nvPr/>
        </p:nvSpPr>
        <p:spPr>
          <a:xfrm>
            <a:off x="7271145" y="3665706"/>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94" name="Google Shape;694;p97"/>
          <p:cNvSpPr txBox="1"/>
          <p:nvPr/>
        </p:nvSpPr>
        <p:spPr>
          <a:xfrm>
            <a:off x="7264001" y="4026700"/>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95" name="Google Shape;695;p97"/>
          <p:cNvSpPr txBox="1"/>
          <p:nvPr/>
        </p:nvSpPr>
        <p:spPr>
          <a:xfrm>
            <a:off x="7271145" y="4201484"/>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800" u="none" cap="none" strike="noStrike">
                <a:solidFill>
                  <a:schemeClr val="dk2"/>
                </a:solidFill>
                <a:latin typeface="Trebuchet MS"/>
                <a:ea typeface="Trebuchet MS"/>
                <a:cs typeface="Trebuchet MS"/>
                <a:sym typeface="Trebuchet MS"/>
              </a:rPr>
              <a:t>0</a:t>
            </a:r>
            <a:endParaRPr sz="700"/>
          </a:p>
        </p:txBody>
      </p:sp>
      <p:sp>
        <p:nvSpPr>
          <p:cNvPr id="696" name="Google Shape;696;p97"/>
          <p:cNvSpPr txBox="1"/>
          <p:nvPr/>
        </p:nvSpPr>
        <p:spPr>
          <a:xfrm>
            <a:off x="3911201" y="4367427"/>
            <a:ext cx="407400" cy="2124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i="0" lang="en" sz="1200" u="none" cap="none" strike="noStrike">
                <a:solidFill>
                  <a:srgbClr val="0070C0"/>
                </a:solidFill>
                <a:latin typeface="Trebuchet MS"/>
                <a:ea typeface="Trebuchet MS"/>
                <a:cs typeface="Trebuchet MS"/>
                <a:sym typeface="Trebuchet MS"/>
              </a:rPr>
              <a:t>48</a:t>
            </a:r>
            <a:endParaRPr sz="700"/>
          </a:p>
        </p:txBody>
      </p:sp>
      <p:sp>
        <p:nvSpPr>
          <p:cNvPr id="697" name="Google Shape;697;p97"/>
          <p:cNvSpPr txBox="1"/>
          <p:nvPr/>
        </p:nvSpPr>
        <p:spPr>
          <a:xfrm>
            <a:off x="5517573" y="5011579"/>
            <a:ext cx="3626400" cy="132000"/>
          </a:xfrm>
          <a:prstGeom prst="rect">
            <a:avLst/>
          </a:prstGeom>
          <a:noFill/>
          <a:ln>
            <a:noFill/>
          </a:ln>
        </p:spPr>
        <p:txBody>
          <a:bodyPr anchorCtr="0" anchor="t" bIns="22850" lIns="45725" spcFirstLastPara="1" rIns="45725" wrap="square" tIns="22850">
            <a:noAutofit/>
          </a:bodyPr>
          <a:lstStyle/>
          <a:p>
            <a:pPr indent="-190500" lvl="0" marL="190500" marR="0" rtl="0" algn="l">
              <a:lnSpc>
                <a:spcPct val="90000"/>
              </a:lnSpc>
              <a:spcBef>
                <a:spcPts val="0"/>
              </a:spcBef>
              <a:spcAft>
                <a:spcPts val="0"/>
              </a:spcAft>
              <a:buClr>
                <a:schemeClr val="dk1"/>
              </a:buClr>
              <a:buSzPts val="500"/>
              <a:buFont typeface="Arial"/>
              <a:buNone/>
            </a:pPr>
            <a:r>
              <a:rPr b="1" i="0" lang="en" sz="700" u="none" cap="none" strike="noStrike">
                <a:solidFill>
                  <a:srgbClr val="000000"/>
                </a:solidFill>
                <a:latin typeface="Arial"/>
                <a:ea typeface="Arial"/>
                <a:cs typeface="Arial"/>
                <a:sym typeface="Arial"/>
              </a:rPr>
              <a:t>Source: https://gallery.azure.ai/Experiment/Methods-for-handling-missing-values-1</a:t>
            </a:r>
            <a:endParaRPr b="1" i="0" sz="7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8"/>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How to deal with missing values?</a:t>
            </a:r>
            <a:endParaRPr/>
          </a:p>
        </p:txBody>
      </p:sp>
      <p:sp>
        <p:nvSpPr>
          <p:cNvPr id="704" name="Google Shape;704;p98"/>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solidFill>
                  <a:srgbClr val="000000"/>
                </a:solidFill>
              </a:rPr>
              <a:t>Typical methods to process missing values:</a:t>
            </a:r>
            <a:endParaRPr/>
          </a:p>
          <a:p>
            <a:pPr indent="-190500" lvl="0" marL="190500" rtl="0" algn="l">
              <a:lnSpc>
                <a:spcPct val="90000"/>
              </a:lnSpc>
              <a:spcBef>
                <a:spcPts val="500"/>
              </a:spcBef>
              <a:spcAft>
                <a:spcPts val="0"/>
              </a:spcAft>
              <a:buClr>
                <a:schemeClr val="dk1"/>
              </a:buClr>
              <a:buSzPts val="1100"/>
              <a:buFont typeface="Arial"/>
              <a:buNone/>
            </a:pPr>
            <a:r>
              <a:t/>
            </a:r>
            <a:endParaRPr/>
          </a:p>
        </p:txBody>
      </p:sp>
      <p:sp>
        <p:nvSpPr>
          <p:cNvPr id="705" name="Google Shape;705;p98"/>
          <p:cNvSpPr txBox="1"/>
          <p:nvPr/>
        </p:nvSpPr>
        <p:spPr>
          <a:xfrm>
            <a:off x="409670" y="2168770"/>
            <a:ext cx="2760000" cy="2526000"/>
          </a:xfrm>
          <a:prstGeom prst="rect">
            <a:avLst/>
          </a:prstGeom>
          <a:blipFill rotWithShape="1">
            <a:blip r:embed="rId3">
              <a:alphaModFix/>
            </a:blip>
            <a:stretch>
              <a:fillRect b="0" l="-1829" r="0" t="-199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b="0" i="0" lang="en" sz="900" u="none" cap="none" strike="noStrike">
                <a:latin typeface="Arial"/>
                <a:ea typeface="Arial"/>
                <a:cs typeface="Arial"/>
                <a:sym typeface="Arial"/>
              </a:rPr>
              <a:t> </a:t>
            </a:r>
            <a:endParaRPr sz="700"/>
          </a:p>
        </p:txBody>
      </p:sp>
      <p:pic>
        <p:nvPicPr>
          <p:cNvPr descr="Methods for handling missing values | Azure AI Gallery" id="706" name="Google Shape;706;p98"/>
          <p:cNvPicPr preferRelativeResize="0"/>
          <p:nvPr/>
        </p:nvPicPr>
        <p:blipFill rotWithShape="1">
          <a:blip r:embed="rId4">
            <a:alphaModFix/>
          </a:blip>
          <a:srcRect b="0" l="0" r="0" t="0"/>
          <a:stretch/>
        </p:blipFill>
        <p:spPr>
          <a:xfrm>
            <a:off x="3466593" y="1977382"/>
            <a:ext cx="5171621" cy="2791867"/>
          </a:xfrm>
          <a:prstGeom prst="rect">
            <a:avLst/>
          </a:prstGeom>
          <a:noFill/>
          <a:ln>
            <a:noFill/>
          </a:ln>
        </p:spPr>
      </p:pic>
      <p:cxnSp>
        <p:nvCxnSpPr>
          <p:cNvPr id="707" name="Google Shape;707;p98"/>
          <p:cNvCxnSpPr>
            <a:stCxn id="706" idx="1"/>
          </p:cNvCxnSpPr>
          <p:nvPr/>
        </p:nvCxnSpPr>
        <p:spPr>
          <a:xfrm>
            <a:off x="3466593" y="3373315"/>
            <a:ext cx="4874400" cy="0"/>
          </a:xfrm>
          <a:prstGeom prst="straightConnector1">
            <a:avLst/>
          </a:prstGeom>
          <a:noFill/>
          <a:ln cap="flat" cmpd="sng" w="79375">
            <a:solidFill>
              <a:srgbClr val="FF0000"/>
            </a:solidFill>
            <a:prstDash val="solid"/>
            <a:round/>
            <a:headEnd len="sm" w="sm" type="none"/>
            <a:tailEnd len="sm" w="sm" type="none"/>
          </a:ln>
        </p:spPr>
      </p:cxnSp>
      <p:sp>
        <p:nvSpPr>
          <p:cNvPr id="708" name="Google Shape;708;p98"/>
          <p:cNvSpPr txBox="1"/>
          <p:nvPr/>
        </p:nvSpPr>
        <p:spPr>
          <a:xfrm>
            <a:off x="6972300" y="4207111"/>
            <a:ext cx="407400" cy="1155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500">
                <a:solidFill>
                  <a:schemeClr val="dk2"/>
                </a:solidFill>
                <a:latin typeface="Trebuchet MS"/>
                <a:ea typeface="Trebuchet MS"/>
                <a:cs typeface="Trebuchet MS"/>
                <a:sym typeface="Trebuchet MS"/>
              </a:rPr>
              <a:t>UNKNOW</a:t>
            </a:r>
            <a:endParaRPr sz="700"/>
          </a:p>
        </p:txBody>
      </p:sp>
      <p:sp>
        <p:nvSpPr>
          <p:cNvPr id="709" name="Google Shape;709;p98"/>
          <p:cNvSpPr txBox="1"/>
          <p:nvPr/>
        </p:nvSpPr>
        <p:spPr>
          <a:xfrm>
            <a:off x="7252097" y="2571750"/>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10" name="Google Shape;710;p98"/>
          <p:cNvSpPr txBox="1"/>
          <p:nvPr/>
        </p:nvSpPr>
        <p:spPr>
          <a:xfrm>
            <a:off x="7259241" y="2746534"/>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11" name="Google Shape;711;p98"/>
          <p:cNvSpPr txBox="1"/>
          <p:nvPr/>
        </p:nvSpPr>
        <p:spPr>
          <a:xfrm>
            <a:off x="7264001" y="3490921"/>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12" name="Google Shape;712;p98"/>
          <p:cNvSpPr txBox="1"/>
          <p:nvPr/>
        </p:nvSpPr>
        <p:spPr>
          <a:xfrm>
            <a:off x="7271145" y="3665706"/>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13" name="Google Shape;713;p98"/>
          <p:cNvSpPr txBox="1"/>
          <p:nvPr/>
        </p:nvSpPr>
        <p:spPr>
          <a:xfrm>
            <a:off x="7264001" y="4026700"/>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14" name="Google Shape;714;p98"/>
          <p:cNvSpPr txBox="1"/>
          <p:nvPr/>
        </p:nvSpPr>
        <p:spPr>
          <a:xfrm>
            <a:off x="7271145" y="4201484"/>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15" name="Google Shape;715;p98"/>
          <p:cNvSpPr txBox="1"/>
          <p:nvPr/>
        </p:nvSpPr>
        <p:spPr>
          <a:xfrm>
            <a:off x="3911201" y="4367427"/>
            <a:ext cx="407400" cy="2124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1200">
                <a:solidFill>
                  <a:srgbClr val="0070C0"/>
                </a:solidFill>
                <a:latin typeface="Trebuchet MS"/>
                <a:ea typeface="Trebuchet MS"/>
                <a:cs typeface="Trebuchet MS"/>
                <a:sym typeface="Trebuchet MS"/>
              </a:rPr>
              <a:t>48</a:t>
            </a:r>
            <a:endParaRPr sz="700"/>
          </a:p>
        </p:txBody>
      </p:sp>
      <p:sp>
        <p:nvSpPr>
          <p:cNvPr id="716" name="Google Shape;716;p98"/>
          <p:cNvSpPr txBox="1"/>
          <p:nvPr/>
        </p:nvSpPr>
        <p:spPr>
          <a:xfrm>
            <a:off x="5517573" y="5011579"/>
            <a:ext cx="3626400" cy="132000"/>
          </a:xfrm>
          <a:prstGeom prst="rect">
            <a:avLst/>
          </a:prstGeom>
          <a:noFill/>
          <a:ln>
            <a:noFill/>
          </a:ln>
        </p:spPr>
        <p:txBody>
          <a:bodyPr anchorCtr="0" anchor="t" bIns="22850" lIns="45725" spcFirstLastPara="1" rIns="45725" wrap="square" tIns="22850">
            <a:noAutofit/>
          </a:bodyPr>
          <a:lstStyle/>
          <a:p>
            <a:pPr indent="-190500" lvl="0" marL="190500" marR="0" rtl="0" algn="l">
              <a:lnSpc>
                <a:spcPct val="90000"/>
              </a:lnSpc>
              <a:spcBef>
                <a:spcPts val="0"/>
              </a:spcBef>
              <a:spcAft>
                <a:spcPts val="0"/>
              </a:spcAft>
              <a:buClr>
                <a:schemeClr val="dk1"/>
              </a:buClr>
              <a:buSzPts val="500"/>
              <a:buFont typeface="Arial"/>
              <a:buNone/>
            </a:pPr>
            <a:r>
              <a:rPr b="1" lang="en" sz="700" u="none">
                <a:solidFill>
                  <a:srgbClr val="000000"/>
                </a:solidFill>
                <a:latin typeface="Arial"/>
                <a:ea typeface="Arial"/>
                <a:cs typeface="Arial"/>
                <a:sym typeface="Arial"/>
              </a:rPr>
              <a:t>Source: https://gallery.azure.ai/Experiment/Methods-for-handling-missing-values-1</a:t>
            </a:r>
            <a:endParaRPr b="1" sz="700" u="non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9"/>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How to deal with missing values?</a:t>
            </a:r>
            <a:endParaRPr/>
          </a:p>
        </p:txBody>
      </p:sp>
      <p:sp>
        <p:nvSpPr>
          <p:cNvPr id="723" name="Google Shape;723;p99"/>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solidFill>
                  <a:srgbClr val="000000"/>
                </a:solidFill>
              </a:rPr>
              <a:t>Typical methods to process missing values:</a:t>
            </a:r>
            <a:endParaRPr/>
          </a:p>
          <a:p>
            <a:pPr indent="-190500" lvl="0" marL="190500" rtl="0" algn="l">
              <a:lnSpc>
                <a:spcPct val="90000"/>
              </a:lnSpc>
              <a:spcBef>
                <a:spcPts val="500"/>
              </a:spcBef>
              <a:spcAft>
                <a:spcPts val="0"/>
              </a:spcAft>
              <a:buClr>
                <a:schemeClr val="dk1"/>
              </a:buClr>
              <a:buSzPts val="1100"/>
              <a:buFont typeface="Arial"/>
              <a:buNone/>
            </a:pPr>
            <a:r>
              <a:t/>
            </a:r>
            <a:endParaRPr/>
          </a:p>
        </p:txBody>
      </p:sp>
      <p:sp>
        <p:nvSpPr>
          <p:cNvPr id="724" name="Google Shape;724;p99"/>
          <p:cNvSpPr txBox="1"/>
          <p:nvPr/>
        </p:nvSpPr>
        <p:spPr>
          <a:xfrm>
            <a:off x="409670" y="2168770"/>
            <a:ext cx="2760000" cy="20151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1" lang="en" sz="1400">
                <a:solidFill>
                  <a:srgbClr val="000000"/>
                </a:solidFill>
                <a:latin typeface="Arial"/>
                <a:ea typeface="Arial"/>
                <a:cs typeface="Arial"/>
                <a:sym typeface="Arial"/>
              </a:rPr>
              <a:t>Regression substitution: </a:t>
            </a:r>
            <a:r>
              <a:rPr b="0" lang="en" sz="1400">
                <a:solidFill>
                  <a:srgbClr val="000000"/>
                </a:solidFill>
                <a:latin typeface="Arial"/>
                <a:ea typeface="Arial"/>
                <a:cs typeface="Arial"/>
                <a:sym typeface="Arial"/>
              </a:rPr>
              <a:t>Use a regression method to replace the missing values with regressed values.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Time-series data</a:t>
            </a:r>
            <a:endParaRPr sz="700"/>
          </a:p>
          <a:p>
            <a:pPr indent="-228600" lvl="1" marL="698500" marR="0" rtl="0" algn="l">
              <a:lnSpc>
                <a:spcPct val="90000"/>
              </a:lnSpc>
              <a:spcBef>
                <a:spcPts val="500"/>
              </a:spcBef>
              <a:spcAft>
                <a:spcPts val="0"/>
              </a:spcAft>
              <a:buClr>
                <a:schemeClr val="dk2"/>
              </a:buClr>
              <a:buSzPts val="1200"/>
              <a:buFont typeface="Courier New"/>
              <a:buChar char="o"/>
            </a:pPr>
            <a:r>
              <a:rPr b="1" i="0" lang="en" sz="1200" u="none" cap="none" strike="noStrike">
                <a:solidFill>
                  <a:srgbClr val="000000"/>
                </a:solidFill>
                <a:latin typeface="Arial"/>
                <a:ea typeface="Arial"/>
                <a:cs typeface="Arial"/>
                <a:sym typeface="Arial"/>
              </a:rPr>
              <a:t>ARIMA</a:t>
            </a:r>
            <a:r>
              <a:rPr b="0" i="0" lang="en" sz="1200" u="none" cap="none" strike="noStrike">
                <a:solidFill>
                  <a:srgbClr val="000000"/>
                </a:solidFill>
                <a:latin typeface="Arial"/>
                <a:ea typeface="Arial"/>
                <a:cs typeface="Arial"/>
                <a:sym typeface="Arial"/>
              </a:rPr>
              <a:t> [1] (autoregressive integrated moving average)</a:t>
            </a:r>
            <a:endParaRPr b="1" i="0" sz="1200" u="none" cap="none" strike="noStrike">
              <a:solidFill>
                <a:srgbClr val="000000"/>
              </a:solidFill>
              <a:latin typeface="Arial"/>
              <a:ea typeface="Arial"/>
              <a:cs typeface="Arial"/>
              <a:sym typeface="Arial"/>
            </a:endParaRPr>
          </a:p>
          <a:p>
            <a:pPr indent="0" lvl="0" marL="0" marR="0" rtl="0" algn="l">
              <a:lnSpc>
                <a:spcPct val="90000"/>
              </a:lnSpc>
              <a:spcBef>
                <a:spcPts val="500"/>
              </a:spcBef>
              <a:spcAft>
                <a:spcPts val="0"/>
              </a:spcAft>
              <a:buClr>
                <a:schemeClr val="dk2"/>
              </a:buClr>
              <a:buSzPts val="1400"/>
              <a:buFont typeface="Arial"/>
              <a:buNone/>
            </a:pPr>
            <a:r>
              <a:rPr b="1" lang="en" sz="1400">
                <a:solidFill>
                  <a:srgbClr val="000000"/>
                </a:solidFill>
                <a:latin typeface="Arial"/>
                <a:ea typeface="Arial"/>
                <a:cs typeface="Arial"/>
                <a:sym typeface="Arial"/>
              </a:rPr>
              <a:t> </a:t>
            </a:r>
            <a:endParaRPr sz="700"/>
          </a:p>
          <a:p>
            <a:pPr indent="0" lvl="0" marL="0" marR="0" rtl="0" algn="l">
              <a:lnSpc>
                <a:spcPct val="90000"/>
              </a:lnSpc>
              <a:spcBef>
                <a:spcPts val="500"/>
              </a:spcBef>
              <a:spcAft>
                <a:spcPts val="0"/>
              </a:spcAft>
              <a:buClr>
                <a:schemeClr val="dk2"/>
              </a:buClr>
              <a:buSzPts val="1400"/>
              <a:buFont typeface="Arial"/>
              <a:buNone/>
            </a:pPr>
            <a:r>
              <a:rPr b="1" lang="en" sz="1400">
                <a:solidFill>
                  <a:srgbClr val="000000"/>
                </a:solidFill>
                <a:latin typeface="Arial"/>
                <a:ea typeface="Arial"/>
                <a:cs typeface="Arial"/>
                <a:sym typeface="Arial"/>
              </a:rPr>
              <a:t>	</a:t>
            </a:r>
            <a:endParaRPr sz="700"/>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sz="1400">
              <a:solidFill>
                <a:schemeClr val="dk2"/>
              </a:solidFill>
              <a:latin typeface="Arial"/>
              <a:ea typeface="Arial"/>
              <a:cs typeface="Arial"/>
              <a:sym typeface="Arial"/>
            </a:endParaRPr>
          </a:p>
        </p:txBody>
      </p:sp>
      <p:pic>
        <p:nvPicPr>
          <p:cNvPr descr="Methods for handling missing values | Azure AI Gallery" id="725" name="Google Shape;725;p99"/>
          <p:cNvPicPr preferRelativeResize="0"/>
          <p:nvPr/>
        </p:nvPicPr>
        <p:blipFill rotWithShape="1">
          <a:blip r:embed="rId3">
            <a:alphaModFix/>
          </a:blip>
          <a:srcRect b="0" l="0" r="0" t="0"/>
          <a:stretch/>
        </p:blipFill>
        <p:spPr>
          <a:xfrm>
            <a:off x="3466593" y="1977382"/>
            <a:ext cx="5171621" cy="2791867"/>
          </a:xfrm>
          <a:prstGeom prst="rect">
            <a:avLst/>
          </a:prstGeom>
          <a:noFill/>
          <a:ln>
            <a:noFill/>
          </a:ln>
        </p:spPr>
      </p:pic>
      <p:cxnSp>
        <p:nvCxnSpPr>
          <p:cNvPr id="726" name="Google Shape;726;p99"/>
          <p:cNvCxnSpPr>
            <a:stCxn id="725" idx="1"/>
          </p:cNvCxnSpPr>
          <p:nvPr/>
        </p:nvCxnSpPr>
        <p:spPr>
          <a:xfrm>
            <a:off x="3466593" y="3373315"/>
            <a:ext cx="4874400" cy="0"/>
          </a:xfrm>
          <a:prstGeom prst="straightConnector1">
            <a:avLst/>
          </a:prstGeom>
          <a:noFill/>
          <a:ln cap="flat" cmpd="sng" w="79375">
            <a:solidFill>
              <a:srgbClr val="FF0000"/>
            </a:solidFill>
            <a:prstDash val="solid"/>
            <a:round/>
            <a:headEnd len="sm" w="sm" type="none"/>
            <a:tailEnd len="sm" w="sm" type="none"/>
          </a:ln>
        </p:spPr>
      </p:cxnSp>
      <p:sp>
        <p:nvSpPr>
          <p:cNvPr id="727" name="Google Shape;727;p99"/>
          <p:cNvSpPr txBox="1"/>
          <p:nvPr/>
        </p:nvSpPr>
        <p:spPr>
          <a:xfrm>
            <a:off x="6972300" y="4207111"/>
            <a:ext cx="407400" cy="1155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500">
                <a:solidFill>
                  <a:schemeClr val="dk2"/>
                </a:solidFill>
                <a:latin typeface="Trebuchet MS"/>
                <a:ea typeface="Trebuchet MS"/>
                <a:cs typeface="Trebuchet MS"/>
                <a:sym typeface="Trebuchet MS"/>
              </a:rPr>
              <a:t>UNKNOW</a:t>
            </a:r>
            <a:endParaRPr sz="700"/>
          </a:p>
        </p:txBody>
      </p:sp>
      <p:sp>
        <p:nvSpPr>
          <p:cNvPr id="728" name="Google Shape;728;p99"/>
          <p:cNvSpPr txBox="1"/>
          <p:nvPr/>
        </p:nvSpPr>
        <p:spPr>
          <a:xfrm>
            <a:off x="7252097" y="2571750"/>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29" name="Google Shape;729;p99"/>
          <p:cNvSpPr txBox="1"/>
          <p:nvPr/>
        </p:nvSpPr>
        <p:spPr>
          <a:xfrm>
            <a:off x="7259241" y="2746534"/>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30" name="Google Shape;730;p99"/>
          <p:cNvSpPr txBox="1"/>
          <p:nvPr/>
        </p:nvSpPr>
        <p:spPr>
          <a:xfrm>
            <a:off x="7264001" y="3490921"/>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31" name="Google Shape;731;p99"/>
          <p:cNvSpPr txBox="1"/>
          <p:nvPr/>
        </p:nvSpPr>
        <p:spPr>
          <a:xfrm>
            <a:off x="7271145" y="3665706"/>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32" name="Google Shape;732;p99"/>
          <p:cNvSpPr txBox="1"/>
          <p:nvPr/>
        </p:nvSpPr>
        <p:spPr>
          <a:xfrm>
            <a:off x="7264001" y="4026700"/>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33" name="Google Shape;733;p99"/>
          <p:cNvSpPr txBox="1"/>
          <p:nvPr/>
        </p:nvSpPr>
        <p:spPr>
          <a:xfrm>
            <a:off x="7271145" y="4201484"/>
            <a:ext cx="407400" cy="1569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800">
                <a:solidFill>
                  <a:schemeClr val="dk2"/>
                </a:solidFill>
                <a:latin typeface="Trebuchet MS"/>
                <a:ea typeface="Trebuchet MS"/>
                <a:cs typeface="Trebuchet MS"/>
                <a:sym typeface="Trebuchet MS"/>
              </a:rPr>
              <a:t>0</a:t>
            </a:r>
            <a:endParaRPr sz="700"/>
          </a:p>
        </p:txBody>
      </p:sp>
      <p:sp>
        <p:nvSpPr>
          <p:cNvPr id="734" name="Google Shape;734;p99"/>
          <p:cNvSpPr txBox="1"/>
          <p:nvPr/>
        </p:nvSpPr>
        <p:spPr>
          <a:xfrm>
            <a:off x="3911201" y="4367427"/>
            <a:ext cx="407400" cy="212400"/>
          </a:xfrm>
          <a:prstGeom prst="rect">
            <a:avLst/>
          </a:prstGeom>
          <a:noFill/>
          <a:ln>
            <a:noFill/>
          </a:ln>
        </p:spPr>
        <p:txBody>
          <a:bodyPr anchorCtr="0" anchor="ctr" bIns="22850" lIns="45725" spcFirstLastPara="1" rIns="45725" wrap="square" tIns="22850">
            <a:spAutoFit/>
          </a:bodyPr>
          <a:lstStyle/>
          <a:p>
            <a:pPr indent="0" lvl="0" marL="0" marR="0" rtl="0" algn="ctr">
              <a:lnSpc>
                <a:spcPct val="90000"/>
              </a:lnSpc>
              <a:spcBef>
                <a:spcPts val="0"/>
              </a:spcBef>
              <a:spcAft>
                <a:spcPts val="0"/>
              </a:spcAft>
              <a:buNone/>
            </a:pPr>
            <a:r>
              <a:rPr b="1" lang="en" sz="1200">
                <a:solidFill>
                  <a:srgbClr val="0070C0"/>
                </a:solidFill>
                <a:latin typeface="Trebuchet MS"/>
                <a:ea typeface="Trebuchet MS"/>
                <a:cs typeface="Trebuchet MS"/>
                <a:sym typeface="Trebuchet MS"/>
              </a:rPr>
              <a:t>48</a:t>
            </a:r>
            <a:endParaRPr sz="700"/>
          </a:p>
        </p:txBody>
      </p:sp>
      <p:sp>
        <p:nvSpPr>
          <p:cNvPr id="735" name="Google Shape;735;p99"/>
          <p:cNvSpPr txBox="1"/>
          <p:nvPr/>
        </p:nvSpPr>
        <p:spPr>
          <a:xfrm>
            <a:off x="262580" y="4473610"/>
            <a:ext cx="3054000" cy="295800"/>
          </a:xfrm>
          <a:prstGeom prst="rect">
            <a:avLst/>
          </a:prstGeom>
          <a:noFill/>
          <a:ln>
            <a:noFill/>
          </a:ln>
        </p:spPr>
        <p:txBody>
          <a:bodyPr anchorCtr="0" anchor="t" bIns="22850" lIns="45725" spcFirstLastPara="1" rIns="45725" wrap="square" tIns="22850">
            <a:noAutofit/>
          </a:bodyPr>
          <a:lstStyle/>
          <a:p>
            <a:pPr indent="0" lvl="0" marL="190500" marR="0" rtl="0" algn="l">
              <a:lnSpc>
                <a:spcPct val="90000"/>
              </a:lnSpc>
              <a:spcBef>
                <a:spcPts val="0"/>
              </a:spcBef>
              <a:spcAft>
                <a:spcPts val="0"/>
              </a:spcAft>
              <a:buClr>
                <a:schemeClr val="dk1"/>
              </a:buClr>
              <a:buSzPts val="500"/>
              <a:buFont typeface="Arial"/>
              <a:buNone/>
            </a:pPr>
            <a:r>
              <a:rPr b="1" lang="en" sz="700">
                <a:solidFill>
                  <a:srgbClr val="000000"/>
                </a:solidFill>
                <a:latin typeface="Arial"/>
                <a:ea typeface="Arial"/>
                <a:cs typeface="Arial"/>
                <a:sym typeface="Arial"/>
              </a:rPr>
              <a:t>[1] Contreras, J., Espinola, R., Nogales, F. J., &amp; Conejo, A. J. (2003). ARIMA models to predict next-day electricity prices. IEEE transactions on power systems, 18(3), 1014-1020.c</a:t>
            </a:r>
            <a:endParaRPr b="1" sz="700">
              <a:solidFill>
                <a:schemeClr val="dk2"/>
              </a:solidFill>
              <a:latin typeface="Arial"/>
              <a:ea typeface="Arial"/>
              <a:cs typeface="Arial"/>
              <a:sym typeface="Arial"/>
            </a:endParaRPr>
          </a:p>
        </p:txBody>
      </p:sp>
      <p:sp>
        <p:nvSpPr>
          <p:cNvPr id="736" name="Google Shape;736;p99"/>
          <p:cNvSpPr txBox="1"/>
          <p:nvPr/>
        </p:nvSpPr>
        <p:spPr>
          <a:xfrm>
            <a:off x="5517573" y="5011579"/>
            <a:ext cx="3626400" cy="132000"/>
          </a:xfrm>
          <a:prstGeom prst="rect">
            <a:avLst/>
          </a:prstGeom>
          <a:noFill/>
          <a:ln>
            <a:noFill/>
          </a:ln>
        </p:spPr>
        <p:txBody>
          <a:bodyPr anchorCtr="0" anchor="t" bIns="22850" lIns="45725" spcFirstLastPara="1" rIns="45725" wrap="square" tIns="22850">
            <a:noAutofit/>
          </a:bodyPr>
          <a:lstStyle/>
          <a:p>
            <a:pPr indent="-190500" lvl="0" marL="190500" marR="0" rtl="0" algn="l">
              <a:lnSpc>
                <a:spcPct val="90000"/>
              </a:lnSpc>
              <a:spcBef>
                <a:spcPts val="0"/>
              </a:spcBef>
              <a:spcAft>
                <a:spcPts val="0"/>
              </a:spcAft>
              <a:buClr>
                <a:schemeClr val="dk1"/>
              </a:buClr>
              <a:buSzPts val="500"/>
              <a:buFont typeface="Arial"/>
              <a:buNone/>
            </a:pPr>
            <a:r>
              <a:rPr b="1" lang="en" sz="700">
                <a:solidFill>
                  <a:srgbClr val="000000"/>
                </a:solidFill>
                <a:latin typeface="Arial"/>
                <a:ea typeface="Arial"/>
                <a:cs typeface="Arial"/>
                <a:sym typeface="Arial"/>
              </a:rPr>
              <a:t>Source: https://gallery.azure.ai/Experiment/Methods-for-handling-missing-values-1</a:t>
            </a:r>
            <a:endParaRPr b="1" sz="700">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0"/>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Outliers</a:t>
            </a:r>
            <a:endParaRPr/>
          </a:p>
        </p:txBody>
      </p:sp>
      <p:sp>
        <p:nvSpPr>
          <p:cNvPr id="743" name="Google Shape;743;p100"/>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solidFill>
                  <a:srgbClr val="000000"/>
                </a:solidFill>
              </a:rPr>
              <a:t>An outlier is </a:t>
            </a:r>
            <a:r>
              <a:rPr lang="en"/>
              <a:t>a data point that differs significantly from other observations.</a:t>
            </a:r>
            <a:endParaRPr>
              <a:solidFill>
                <a:srgbClr val="000000"/>
              </a:solidFill>
            </a:endParaRPr>
          </a:p>
          <a:p>
            <a:pPr indent="0" lvl="0" marL="0" rtl="0" algn="l">
              <a:lnSpc>
                <a:spcPct val="90000"/>
              </a:lnSpc>
              <a:spcBef>
                <a:spcPts val="500"/>
              </a:spcBef>
              <a:spcAft>
                <a:spcPts val="0"/>
              </a:spcAft>
              <a:buClr>
                <a:schemeClr val="dk1"/>
              </a:buClr>
              <a:buSzPts val="1400"/>
              <a:buFont typeface="Arial"/>
              <a:buNone/>
            </a:pPr>
            <a:r>
              <a:t/>
            </a:r>
            <a:endParaRPr/>
          </a:p>
        </p:txBody>
      </p:sp>
      <p:sp>
        <p:nvSpPr>
          <p:cNvPr id="744" name="Google Shape;744;p100"/>
          <p:cNvSpPr txBox="1"/>
          <p:nvPr/>
        </p:nvSpPr>
        <p:spPr>
          <a:xfrm>
            <a:off x="347246" y="1700595"/>
            <a:ext cx="4255800" cy="2715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lang="en" sz="1400">
                <a:solidFill>
                  <a:srgbClr val="000000"/>
                </a:solidFill>
                <a:latin typeface="Arial"/>
                <a:ea typeface="Arial"/>
                <a:cs typeface="Arial"/>
                <a:sym typeface="Arial"/>
              </a:rPr>
              <a:t>Outliers can be very common in multidimensional data.</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lang="en" sz="1400">
                <a:solidFill>
                  <a:srgbClr val="000000"/>
                </a:solidFill>
                <a:latin typeface="Arial"/>
                <a:ea typeface="Arial"/>
                <a:cs typeface="Arial"/>
                <a:sym typeface="Arial"/>
              </a:rPr>
              <a:t>Outliers can be results of bad data collection.</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lang="en" sz="1400">
                <a:solidFill>
                  <a:srgbClr val="000000"/>
                </a:solidFill>
                <a:latin typeface="Arial"/>
                <a:ea typeface="Arial"/>
                <a:cs typeface="Arial"/>
                <a:sym typeface="Arial"/>
              </a:rPr>
              <a:t>Outliers would distort the models.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lang="en" sz="1400">
                <a:solidFill>
                  <a:srgbClr val="000000"/>
                </a:solidFill>
                <a:latin typeface="Arial"/>
                <a:ea typeface="Arial"/>
                <a:cs typeface="Arial"/>
                <a:sym typeface="Arial"/>
              </a:rPr>
              <a:t>Some models are sensitive to outliers.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lang="en" sz="1400">
                <a:solidFill>
                  <a:srgbClr val="000000"/>
                </a:solidFill>
                <a:latin typeface="Arial"/>
                <a:ea typeface="Arial"/>
                <a:cs typeface="Arial"/>
                <a:sym typeface="Arial"/>
              </a:rPr>
              <a:t>Sometimes outliers are the interesting data points.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sz="1400">
              <a:solidFill>
                <a:schemeClr val="dk2"/>
              </a:solidFill>
              <a:latin typeface="Arial"/>
              <a:ea typeface="Arial"/>
              <a:cs typeface="Arial"/>
              <a:sym typeface="Arial"/>
            </a:endParaRPr>
          </a:p>
        </p:txBody>
      </p:sp>
      <p:pic>
        <p:nvPicPr>
          <p:cNvPr id="745" name="Google Shape;745;p100"/>
          <p:cNvPicPr preferRelativeResize="0"/>
          <p:nvPr/>
        </p:nvPicPr>
        <p:blipFill rotWithShape="1">
          <a:blip r:embed="rId3">
            <a:alphaModFix/>
          </a:blip>
          <a:srcRect b="0" l="0" r="0" t="0"/>
          <a:stretch/>
        </p:blipFill>
        <p:spPr>
          <a:xfrm>
            <a:off x="5044382" y="1769270"/>
            <a:ext cx="3359729" cy="246595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1"/>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How to deal with outliers?</a:t>
            </a:r>
            <a:endParaRPr/>
          </a:p>
        </p:txBody>
      </p:sp>
      <p:sp>
        <p:nvSpPr>
          <p:cNvPr id="752" name="Google Shape;752;p101"/>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solidFill>
                  <a:srgbClr val="000000"/>
                </a:solidFill>
              </a:rPr>
              <a:t>It depends on how to generate the outliers.</a:t>
            </a:r>
            <a:endParaRPr/>
          </a:p>
          <a:p>
            <a:pPr indent="0" lvl="0" marL="0" rtl="0" algn="l">
              <a:lnSpc>
                <a:spcPct val="90000"/>
              </a:lnSpc>
              <a:spcBef>
                <a:spcPts val="500"/>
              </a:spcBef>
              <a:spcAft>
                <a:spcPts val="0"/>
              </a:spcAft>
              <a:buClr>
                <a:schemeClr val="dk1"/>
              </a:buClr>
              <a:buSzPts val="1400"/>
              <a:buFont typeface="Arial"/>
              <a:buNone/>
            </a:pPr>
            <a:r>
              <a:t/>
            </a:r>
            <a:endParaRPr/>
          </a:p>
        </p:txBody>
      </p:sp>
      <p:sp>
        <p:nvSpPr>
          <p:cNvPr id="753" name="Google Shape;753;p101"/>
          <p:cNvSpPr txBox="1"/>
          <p:nvPr/>
        </p:nvSpPr>
        <p:spPr>
          <a:xfrm>
            <a:off x="409670" y="2168770"/>
            <a:ext cx="77082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1" lang="en" sz="1400">
                <a:solidFill>
                  <a:srgbClr val="000000"/>
                </a:solidFill>
                <a:latin typeface="Arial"/>
                <a:ea typeface="Arial"/>
                <a:cs typeface="Arial"/>
                <a:sym typeface="Arial"/>
              </a:rPr>
              <a:t>Keep outliers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We should pay more attention to the outliers since they may be genuine observations in the collected data.</a:t>
            </a:r>
            <a:endParaRPr sz="700"/>
          </a:p>
          <a:p>
            <a:pPr indent="-152400" lvl="1" marL="698500" marR="0" rtl="0" algn="l">
              <a:lnSpc>
                <a:spcPct val="90000"/>
              </a:lnSpc>
              <a:spcBef>
                <a:spcPts val="500"/>
              </a:spcBef>
              <a:spcAft>
                <a:spcPts val="0"/>
              </a:spcAft>
              <a:buClr>
                <a:schemeClr val="dk2"/>
              </a:buClr>
              <a:buSzPts val="1200"/>
              <a:buFont typeface="Courier New"/>
              <a:buNone/>
            </a:pPr>
            <a:r>
              <a:t/>
            </a:r>
            <a:endParaRPr b="0" i="0" sz="1200" u="none" cap="none" strike="noStrike">
              <a:solidFill>
                <a:srgbClr val="000000"/>
              </a:solidFill>
              <a:latin typeface="Arial"/>
              <a:ea typeface="Arial"/>
              <a:cs typeface="Arial"/>
              <a:sym typeface="Arial"/>
            </a:endParaRPr>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In many applications, outliers provide crucial information for data analytics.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sz="1400">
              <a:solidFill>
                <a:schemeClr val="dk2"/>
              </a:solidFill>
              <a:latin typeface="Arial"/>
              <a:ea typeface="Arial"/>
              <a:cs typeface="Arial"/>
              <a:sym typeface="Arial"/>
            </a:endParaRPr>
          </a:p>
        </p:txBody>
      </p:sp>
      <p:pic>
        <p:nvPicPr>
          <p:cNvPr id="754" name="Google Shape;754;p101"/>
          <p:cNvPicPr preferRelativeResize="0"/>
          <p:nvPr/>
        </p:nvPicPr>
        <p:blipFill rotWithShape="1">
          <a:blip r:embed="rId3">
            <a:alphaModFix/>
          </a:blip>
          <a:srcRect b="0" l="0" r="0" t="0"/>
          <a:stretch/>
        </p:blipFill>
        <p:spPr>
          <a:xfrm>
            <a:off x="2531262" y="3659332"/>
            <a:ext cx="3807211" cy="103539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2"/>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How to detect outliers?</a:t>
            </a:r>
            <a:endParaRPr/>
          </a:p>
        </p:txBody>
      </p:sp>
      <p:sp>
        <p:nvSpPr>
          <p:cNvPr id="761" name="Google Shape;761;p102"/>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190500" lvl="0" marL="190500" rtl="0" algn="l">
              <a:lnSpc>
                <a:spcPct val="90000"/>
              </a:lnSpc>
              <a:spcBef>
                <a:spcPts val="0"/>
              </a:spcBef>
              <a:spcAft>
                <a:spcPts val="0"/>
              </a:spcAft>
              <a:buClr>
                <a:schemeClr val="dk1"/>
              </a:buClr>
              <a:buSzPts val="1100"/>
              <a:buFont typeface="Arial"/>
              <a:buNone/>
            </a:pPr>
            <a:r>
              <a:rPr lang="en">
                <a:solidFill>
                  <a:srgbClr val="000000"/>
                </a:solidFill>
              </a:rPr>
              <a:t>Two popular methods:</a:t>
            </a:r>
            <a:endParaRPr/>
          </a:p>
          <a:p>
            <a:pPr indent="-190500" lvl="0" marL="190500" rtl="0" algn="l">
              <a:lnSpc>
                <a:spcPct val="90000"/>
              </a:lnSpc>
              <a:spcBef>
                <a:spcPts val="500"/>
              </a:spcBef>
              <a:spcAft>
                <a:spcPts val="0"/>
              </a:spcAft>
              <a:buClr>
                <a:schemeClr val="dk1"/>
              </a:buClr>
              <a:buSzPts val="1100"/>
              <a:buFont typeface="Arial"/>
              <a:buNone/>
            </a:pPr>
            <a:r>
              <a:t/>
            </a:r>
            <a:endParaRPr/>
          </a:p>
        </p:txBody>
      </p:sp>
      <p:sp>
        <p:nvSpPr>
          <p:cNvPr id="762" name="Google Shape;762;p102"/>
          <p:cNvSpPr txBox="1"/>
          <p:nvPr/>
        </p:nvSpPr>
        <p:spPr>
          <a:xfrm>
            <a:off x="409670" y="2168770"/>
            <a:ext cx="15855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1" lang="en" sz="1400">
                <a:solidFill>
                  <a:srgbClr val="000000"/>
                </a:solidFill>
                <a:latin typeface="Arial"/>
                <a:ea typeface="Arial"/>
                <a:cs typeface="Arial"/>
                <a:sym typeface="Arial"/>
              </a:rPr>
              <a:t>Scatter Plot</a:t>
            </a:r>
            <a:endParaRPr sz="700"/>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1" lang="en" sz="1400">
                <a:solidFill>
                  <a:srgbClr val="000000"/>
                </a:solidFill>
                <a:latin typeface="Arial"/>
                <a:ea typeface="Arial"/>
                <a:cs typeface="Arial"/>
                <a:sym typeface="Arial"/>
              </a:rPr>
              <a:t>Box Plot</a:t>
            </a:r>
            <a:endParaRPr sz="700"/>
          </a:p>
          <a:p>
            <a:pPr indent="-190500" lvl="0" marL="190500" marR="0" rtl="0" algn="l">
              <a:lnSpc>
                <a:spcPct val="90000"/>
              </a:lnSpc>
              <a:spcBef>
                <a:spcPts val="500"/>
              </a:spcBef>
              <a:spcAft>
                <a:spcPts val="0"/>
              </a:spcAft>
              <a:buClr>
                <a:schemeClr val="dk1"/>
              </a:buClr>
              <a:buSzPts val="1100"/>
              <a:buFont typeface="Arial"/>
              <a:buNone/>
            </a:pPr>
            <a:r>
              <a:t/>
            </a:r>
            <a:endParaRPr b="0" sz="1400">
              <a:solidFill>
                <a:schemeClr val="dk2"/>
              </a:solidFill>
              <a:latin typeface="Arial"/>
              <a:ea typeface="Arial"/>
              <a:cs typeface="Arial"/>
              <a:sym typeface="Arial"/>
            </a:endParaRPr>
          </a:p>
        </p:txBody>
      </p:sp>
      <p:pic>
        <p:nvPicPr>
          <p:cNvPr descr="Chart, scatter chart&#10;&#10;Description automatically generated" id="763" name="Google Shape;763;p102"/>
          <p:cNvPicPr preferRelativeResize="0"/>
          <p:nvPr/>
        </p:nvPicPr>
        <p:blipFill rotWithShape="1">
          <a:blip r:embed="rId3">
            <a:alphaModFix/>
          </a:blip>
          <a:srcRect b="0" l="0" r="0" t="0"/>
          <a:stretch/>
        </p:blipFill>
        <p:spPr>
          <a:xfrm>
            <a:off x="5185768" y="1248715"/>
            <a:ext cx="2556452" cy="1725291"/>
          </a:xfrm>
          <a:prstGeom prst="rect">
            <a:avLst/>
          </a:prstGeom>
          <a:noFill/>
          <a:ln>
            <a:noFill/>
          </a:ln>
        </p:spPr>
      </p:pic>
      <p:pic>
        <p:nvPicPr>
          <p:cNvPr descr="Chart, box and whisker chart&#10;&#10;Description automatically generated" id="764" name="Google Shape;764;p102"/>
          <p:cNvPicPr preferRelativeResize="0"/>
          <p:nvPr/>
        </p:nvPicPr>
        <p:blipFill rotWithShape="1">
          <a:blip r:embed="rId4">
            <a:alphaModFix/>
          </a:blip>
          <a:srcRect b="0" l="0" r="0" t="0"/>
          <a:stretch/>
        </p:blipFill>
        <p:spPr>
          <a:xfrm>
            <a:off x="3833191" y="3075317"/>
            <a:ext cx="5261600" cy="172529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3"/>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How to deal with outliers?</a:t>
            </a:r>
            <a:endParaRPr/>
          </a:p>
        </p:txBody>
      </p:sp>
      <p:sp>
        <p:nvSpPr>
          <p:cNvPr id="771" name="Google Shape;771;p103"/>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solidFill>
                  <a:srgbClr val="000000"/>
                </a:solidFill>
              </a:rPr>
              <a:t>It depends on how to generate the outliers.</a:t>
            </a:r>
            <a:endParaRPr/>
          </a:p>
          <a:p>
            <a:pPr indent="0" lvl="0" marL="0" rtl="0" algn="l">
              <a:lnSpc>
                <a:spcPct val="90000"/>
              </a:lnSpc>
              <a:spcBef>
                <a:spcPts val="500"/>
              </a:spcBef>
              <a:spcAft>
                <a:spcPts val="0"/>
              </a:spcAft>
              <a:buClr>
                <a:schemeClr val="dk1"/>
              </a:buClr>
              <a:buSzPts val="1400"/>
              <a:buFont typeface="Arial"/>
              <a:buNone/>
            </a:pPr>
            <a:r>
              <a:t/>
            </a:r>
            <a:endParaRPr/>
          </a:p>
        </p:txBody>
      </p:sp>
      <p:sp>
        <p:nvSpPr>
          <p:cNvPr id="772" name="Google Shape;772;p103"/>
          <p:cNvSpPr txBox="1"/>
          <p:nvPr/>
        </p:nvSpPr>
        <p:spPr>
          <a:xfrm>
            <a:off x="409670" y="1635370"/>
            <a:ext cx="77082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1" lang="en" sz="1400">
                <a:solidFill>
                  <a:srgbClr val="000000"/>
                </a:solidFill>
                <a:latin typeface="Arial"/>
                <a:ea typeface="Arial"/>
                <a:cs typeface="Arial"/>
                <a:sym typeface="Arial"/>
              </a:rPr>
              <a:t>Exclude outliers</a:t>
            </a:r>
            <a:endParaRPr b="0" sz="1400">
              <a:solidFill>
                <a:srgbClr val="000000"/>
              </a:solidFill>
              <a:latin typeface="Arial"/>
              <a:ea typeface="Arial"/>
              <a:cs typeface="Arial"/>
              <a:sym typeface="Arial"/>
            </a:endParaRPr>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Trimming: discarding the outliers.</a:t>
            </a:r>
            <a:endParaRPr sz="700"/>
          </a:p>
          <a:p>
            <a:pPr indent="-152400" lvl="1" marL="698500" marR="0" rtl="0" algn="l">
              <a:lnSpc>
                <a:spcPct val="90000"/>
              </a:lnSpc>
              <a:spcBef>
                <a:spcPts val="500"/>
              </a:spcBef>
              <a:spcAft>
                <a:spcPts val="0"/>
              </a:spcAft>
              <a:buClr>
                <a:schemeClr val="dk2"/>
              </a:buClr>
              <a:buSzPts val="1200"/>
              <a:buFont typeface="Courier New"/>
              <a:buNone/>
            </a:pPr>
            <a:r>
              <a:t/>
            </a:r>
            <a:endParaRPr b="0" i="0" sz="1200" u="none" cap="none" strike="noStrike">
              <a:solidFill>
                <a:srgbClr val="000000"/>
              </a:solidFill>
              <a:latin typeface="Arial"/>
              <a:ea typeface="Arial"/>
              <a:cs typeface="Arial"/>
              <a:sym typeface="Arial"/>
            </a:endParaRPr>
          </a:p>
          <a:p>
            <a:pPr indent="-152400" lvl="1" marL="698500" marR="0" rtl="0" algn="l">
              <a:lnSpc>
                <a:spcPct val="90000"/>
              </a:lnSpc>
              <a:spcBef>
                <a:spcPts val="500"/>
              </a:spcBef>
              <a:spcAft>
                <a:spcPts val="0"/>
              </a:spcAft>
              <a:buClr>
                <a:schemeClr val="dk2"/>
              </a:buClr>
              <a:buSzPts val="1200"/>
              <a:buFont typeface="Courier New"/>
              <a:buNone/>
            </a:pPr>
            <a:r>
              <a:t/>
            </a:r>
            <a:endParaRPr b="0" i="0" sz="1200" u="none" cap="none" strike="noStrike">
              <a:solidFill>
                <a:srgbClr val="000000"/>
              </a:solidFill>
              <a:latin typeface="Arial"/>
              <a:ea typeface="Arial"/>
              <a:cs typeface="Arial"/>
              <a:sym typeface="Arial"/>
            </a:endParaRPr>
          </a:p>
          <a:p>
            <a:pPr indent="-152400" lvl="1" marL="698500" marR="0" rtl="0" algn="l">
              <a:lnSpc>
                <a:spcPct val="90000"/>
              </a:lnSpc>
              <a:spcBef>
                <a:spcPts val="500"/>
              </a:spcBef>
              <a:spcAft>
                <a:spcPts val="0"/>
              </a:spcAft>
              <a:buClr>
                <a:schemeClr val="dk2"/>
              </a:buClr>
              <a:buSzPts val="1200"/>
              <a:buFont typeface="Courier New"/>
              <a:buNone/>
            </a:pPr>
            <a:r>
              <a:t/>
            </a:r>
            <a:endParaRPr b="0" i="0" sz="1200" u="none" cap="none" strike="noStrike">
              <a:solidFill>
                <a:srgbClr val="000000"/>
              </a:solidFill>
              <a:latin typeface="Arial"/>
              <a:ea typeface="Arial"/>
              <a:cs typeface="Arial"/>
              <a:sym typeface="Arial"/>
            </a:endParaRPr>
          </a:p>
          <a:p>
            <a:pPr indent="-152400" lvl="1" marL="698500" marR="0" rtl="0" algn="l">
              <a:lnSpc>
                <a:spcPct val="90000"/>
              </a:lnSpc>
              <a:spcBef>
                <a:spcPts val="500"/>
              </a:spcBef>
              <a:spcAft>
                <a:spcPts val="0"/>
              </a:spcAft>
              <a:buClr>
                <a:schemeClr val="dk2"/>
              </a:buClr>
              <a:buSzPts val="1200"/>
              <a:buFont typeface="Courier New"/>
              <a:buNone/>
            </a:pPr>
            <a:r>
              <a:t/>
            </a:r>
            <a:endParaRPr b="0" i="0" sz="1200" u="none" cap="none" strike="noStrike">
              <a:solidFill>
                <a:srgbClr val="000000"/>
              </a:solidFill>
              <a:latin typeface="Arial"/>
              <a:ea typeface="Arial"/>
              <a:cs typeface="Arial"/>
              <a:sym typeface="Arial"/>
            </a:endParaRPr>
          </a:p>
          <a:p>
            <a:pPr indent="-152400" lvl="1" marL="698500" marR="0" rtl="0" algn="l">
              <a:lnSpc>
                <a:spcPct val="90000"/>
              </a:lnSpc>
              <a:spcBef>
                <a:spcPts val="500"/>
              </a:spcBef>
              <a:spcAft>
                <a:spcPts val="0"/>
              </a:spcAft>
              <a:buClr>
                <a:schemeClr val="dk2"/>
              </a:buClr>
              <a:buSzPts val="1200"/>
              <a:buFont typeface="Courier New"/>
              <a:buNone/>
            </a:pPr>
            <a:r>
              <a:t/>
            </a:r>
            <a:endParaRPr b="0" i="0" sz="1200" u="none" cap="none" strike="noStrike">
              <a:solidFill>
                <a:srgbClr val="000000"/>
              </a:solidFill>
              <a:latin typeface="Arial"/>
              <a:ea typeface="Arial"/>
              <a:cs typeface="Arial"/>
              <a:sym typeface="Arial"/>
            </a:endParaRPr>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Replacement: replacing the outliers with the nearest “normal” data point</a:t>
            </a:r>
            <a:endParaRPr sz="700"/>
          </a:p>
          <a:p>
            <a:pPr indent="-152400" lvl="1" marL="698500" marR="0" rtl="0" algn="l">
              <a:lnSpc>
                <a:spcPct val="90000"/>
              </a:lnSpc>
              <a:spcBef>
                <a:spcPts val="500"/>
              </a:spcBef>
              <a:spcAft>
                <a:spcPts val="0"/>
              </a:spcAft>
              <a:buClr>
                <a:schemeClr val="dk2"/>
              </a:buClr>
              <a:buSzPts val="1200"/>
              <a:buFont typeface="Courier New"/>
              <a:buNone/>
            </a:pPr>
            <a:r>
              <a:t/>
            </a:r>
            <a:endParaRPr b="0" i="0" sz="12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sz="1400">
              <a:solidFill>
                <a:schemeClr val="dk2"/>
              </a:solidFill>
              <a:latin typeface="Arial"/>
              <a:ea typeface="Arial"/>
              <a:cs typeface="Arial"/>
              <a:sym typeface="Arial"/>
            </a:endParaRPr>
          </a:p>
        </p:txBody>
      </p:sp>
      <p:pic>
        <p:nvPicPr>
          <p:cNvPr descr="Table&#10;&#10;Description automatically generated" id="773" name="Google Shape;773;p103"/>
          <p:cNvPicPr preferRelativeResize="0"/>
          <p:nvPr/>
        </p:nvPicPr>
        <p:blipFill rotWithShape="1">
          <a:blip r:embed="rId3">
            <a:alphaModFix/>
          </a:blip>
          <a:srcRect b="0" l="0" r="0" t="0"/>
          <a:stretch/>
        </p:blipFill>
        <p:spPr>
          <a:xfrm>
            <a:off x="2572206" y="2214356"/>
            <a:ext cx="3589604" cy="980019"/>
          </a:xfrm>
          <a:prstGeom prst="rect">
            <a:avLst/>
          </a:prstGeom>
          <a:noFill/>
          <a:ln>
            <a:noFill/>
          </a:ln>
        </p:spPr>
      </p:pic>
      <p:pic>
        <p:nvPicPr>
          <p:cNvPr descr="Table&#10;&#10;Description automatically generated" id="774" name="Google Shape;774;p103"/>
          <p:cNvPicPr preferRelativeResize="0"/>
          <p:nvPr/>
        </p:nvPicPr>
        <p:blipFill rotWithShape="1">
          <a:blip r:embed="rId4">
            <a:alphaModFix/>
          </a:blip>
          <a:srcRect b="0" l="0" r="0" t="0"/>
          <a:stretch/>
        </p:blipFill>
        <p:spPr>
          <a:xfrm>
            <a:off x="2700368" y="3504070"/>
            <a:ext cx="3263256" cy="9800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4"/>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Data Normalization</a:t>
            </a:r>
            <a:endParaRPr/>
          </a:p>
        </p:txBody>
      </p:sp>
      <p:sp>
        <p:nvSpPr>
          <p:cNvPr id="781" name="Google Shape;781;p104"/>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solidFill>
                  <a:srgbClr val="000000"/>
                </a:solidFill>
              </a:rPr>
              <a:t>Data normalization is the rescaling of numerical values to a specific range.</a:t>
            </a:r>
            <a:endParaRPr/>
          </a:p>
          <a:p>
            <a:pPr indent="0" lvl="0" marL="0" rtl="0" algn="l">
              <a:lnSpc>
                <a:spcPct val="90000"/>
              </a:lnSpc>
              <a:spcBef>
                <a:spcPts val="500"/>
              </a:spcBef>
              <a:spcAft>
                <a:spcPts val="0"/>
              </a:spcAft>
              <a:buClr>
                <a:schemeClr val="dk1"/>
              </a:buClr>
              <a:buSzPts val="1400"/>
              <a:buFont typeface="Arial"/>
              <a:buNone/>
            </a:pPr>
            <a:r>
              <a:rPr lang="en">
                <a:solidFill>
                  <a:srgbClr val="000000"/>
                </a:solidFill>
              </a:rPr>
              <a:t>Two popular methods:</a:t>
            </a:r>
            <a:endParaRPr/>
          </a:p>
          <a:p>
            <a:pPr indent="0" lvl="0" marL="0" rtl="0" algn="l">
              <a:lnSpc>
                <a:spcPct val="90000"/>
              </a:lnSpc>
              <a:spcBef>
                <a:spcPts val="500"/>
              </a:spcBef>
              <a:spcAft>
                <a:spcPts val="0"/>
              </a:spcAft>
              <a:buClr>
                <a:schemeClr val="dk1"/>
              </a:buClr>
              <a:buSzPts val="1400"/>
              <a:buFont typeface="Arial"/>
              <a:buNone/>
            </a:pPr>
            <a:r>
              <a:t/>
            </a:r>
            <a:endParaRPr/>
          </a:p>
        </p:txBody>
      </p:sp>
      <p:sp>
        <p:nvSpPr>
          <p:cNvPr id="782" name="Google Shape;782;p104"/>
          <p:cNvSpPr txBox="1"/>
          <p:nvPr/>
        </p:nvSpPr>
        <p:spPr>
          <a:xfrm>
            <a:off x="409670" y="2168770"/>
            <a:ext cx="7708200" cy="2715000"/>
          </a:xfrm>
          <a:prstGeom prst="rect">
            <a:avLst/>
          </a:prstGeom>
          <a:blipFill rotWithShape="1">
            <a:blip r:embed="rId3">
              <a:alphaModFix/>
            </a:blip>
            <a:stretch>
              <a:fillRect b="0" l="-659" r="0" t="-186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5"/>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r>
              <a:rPr lang="en" sz="2400">
                <a:solidFill>
                  <a:srgbClr val="000000"/>
                </a:solidFill>
              </a:rPr>
              <a:t>Data Down-Sampling</a:t>
            </a:r>
            <a:endParaRPr/>
          </a:p>
        </p:txBody>
      </p:sp>
      <p:sp>
        <p:nvSpPr>
          <p:cNvPr id="789" name="Google Shape;789;p105"/>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solidFill>
                  <a:srgbClr val="000000"/>
                </a:solidFill>
              </a:rPr>
              <a:t>Data down-sampling is reducing large data to a smaller and more manageable size.</a:t>
            </a:r>
            <a:endParaRPr/>
          </a:p>
          <a:p>
            <a:pPr indent="0" lvl="0" marL="0" rtl="0" algn="l">
              <a:lnSpc>
                <a:spcPct val="90000"/>
              </a:lnSpc>
              <a:spcBef>
                <a:spcPts val="500"/>
              </a:spcBef>
              <a:spcAft>
                <a:spcPts val="0"/>
              </a:spcAft>
              <a:buClr>
                <a:schemeClr val="dk1"/>
              </a:buClr>
              <a:buSzPts val="1400"/>
              <a:buFont typeface="Arial"/>
              <a:buNone/>
            </a:pPr>
            <a:r>
              <a:t/>
            </a:r>
            <a:endParaRPr/>
          </a:p>
        </p:txBody>
      </p:sp>
      <p:sp>
        <p:nvSpPr>
          <p:cNvPr id="790" name="Google Shape;790;p105"/>
          <p:cNvSpPr txBox="1"/>
          <p:nvPr/>
        </p:nvSpPr>
        <p:spPr>
          <a:xfrm>
            <a:off x="409670" y="2168770"/>
            <a:ext cx="77082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1" lang="en" sz="1400">
                <a:solidFill>
                  <a:srgbClr val="000000"/>
                </a:solidFill>
                <a:latin typeface="Arial"/>
                <a:ea typeface="Arial"/>
                <a:cs typeface="Arial"/>
                <a:sym typeface="Arial"/>
              </a:rPr>
              <a:t>Record down-sampling (clustering): </a:t>
            </a:r>
            <a:r>
              <a:rPr b="0" lang="en" sz="1400">
                <a:solidFill>
                  <a:srgbClr val="000000"/>
                </a:solidFill>
                <a:latin typeface="Arial"/>
                <a:ea typeface="Arial"/>
                <a:cs typeface="Arial"/>
                <a:sym typeface="Arial"/>
              </a:rPr>
              <a:t>select the records and only choose the representative subset from the data.</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1" lang="en" sz="1400">
                <a:solidFill>
                  <a:srgbClr val="000000"/>
                </a:solidFill>
                <a:latin typeface="Arial"/>
                <a:ea typeface="Arial"/>
                <a:cs typeface="Arial"/>
                <a:sym typeface="Arial"/>
              </a:rPr>
              <a:t>Attribute down-sampling (Feature selection): </a:t>
            </a:r>
            <a:r>
              <a:rPr b="0" lang="en" sz="1400">
                <a:solidFill>
                  <a:srgbClr val="000000"/>
                </a:solidFill>
                <a:latin typeface="Arial"/>
                <a:ea typeface="Arial"/>
                <a:cs typeface="Arial"/>
                <a:sym typeface="Arial"/>
              </a:rPr>
              <a:t>select only a subset of the most important attributes from the data.</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sz="1400">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10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796" name="Google Shape;796;p106"/>
          <p:cNvPicPr preferRelativeResize="0"/>
          <p:nvPr/>
        </p:nvPicPr>
        <p:blipFill rotWithShape="1">
          <a:blip r:embed="rId4">
            <a:alphaModFix/>
          </a:blip>
          <a:srcRect b="0" l="0" r="0" t="0"/>
          <a:stretch/>
        </p:blipFill>
        <p:spPr>
          <a:xfrm>
            <a:off x="8269794" y="3683736"/>
            <a:ext cx="874207" cy="1459765"/>
          </a:xfrm>
          <a:prstGeom prst="rect">
            <a:avLst/>
          </a:prstGeom>
          <a:noFill/>
          <a:ln>
            <a:noFill/>
          </a:ln>
        </p:spPr>
      </p:pic>
      <p:sp>
        <p:nvSpPr>
          <p:cNvPr id="797" name="Google Shape;797;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SVD-like Model</a:t>
            </a:r>
            <a:endParaRPr/>
          </a:p>
        </p:txBody>
      </p:sp>
      <p:sp>
        <p:nvSpPr>
          <p:cNvPr id="271" name="Google Shape;271;p44"/>
          <p:cNvSpPr txBox="1"/>
          <p:nvPr>
            <p:ph idx="1" type="body"/>
          </p:nvPr>
        </p:nvSpPr>
        <p:spPr>
          <a:xfrm>
            <a:off x="311700" y="1152475"/>
            <a:ext cx="3904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“We didn’t exactly use SVD,” he wrote, noting that SVD can struggle when some users have many more “likes” than others. Instead, Kogan explained, “The technique was something we actually developed ourselves … It’s not something that is in the public domain.” Without going into details, Kogan described their method as “a </a:t>
            </a:r>
            <a:r>
              <a:rPr b="1" lang="en" sz="1300" u="sng"/>
              <a:t>multi-step co-occurrence</a:t>
            </a:r>
            <a:r>
              <a:rPr lang="en" sz="1300"/>
              <a:t> approach.”</a:t>
            </a:r>
            <a:endParaRPr sz="1300"/>
          </a:p>
          <a:p>
            <a:pPr indent="0" lvl="0" marL="0" rtl="0" algn="l">
              <a:spcBef>
                <a:spcPts val="1600"/>
              </a:spcBef>
              <a:spcAft>
                <a:spcPts val="1600"/>
              </a:spcAft>
              <a:buNone/>
            </a:pPr>
            <a:r>
              <a:rPr lang="en" sz="1300"/>
              <a:t>However, his message went on to confirm that his approach was indeed similar to SVD or other matrix factorization methods, like in the Netflix Prize competition, and the Kosinki-Stillwell-Graepel Facebook model. Dimensionality reduction of Facebook data was the core of his model.</a:t>
            </a:r>
            <a:endParaRPr sz="1300"/>
          </a:p>
        </p:txBody>
      </p:sp>
      <p:pic>
        <p:nvPicPr>
          <p:cNvPr id="272" name="Google Shape;272;p44"/>
          <p:cNvPicPr preferRelativeResize="0"/>
          <p:nvPr/>
        </p:nvPicPr>
        <p:blipFill>
          <a:blip r:embed="rId3">
            <a:alphaModFix/>
          </a:blip>
          <a:stretch>
            <a:fillRect/>
          </a:stretch>
        </p:blipFill>
        <p:spPr>
          <a:xfrm>
            <a:off x="4256600" y="1757214"/>
            <a:ext cx="4716000" cy="2206926"/>
          </a:xfrm>
          <a:prstGeom prst="rect">
            <a:avLst/>
          </a:prstGeom>
          <a:noFill/>
          <a:ln>
            <a:noFill/>
          </a:ln>
        </p:spPr>
      </p:pic>
      <p:sp>
        <p:nvSpPr>
          <p:cNvPr id="273" name="Google Shape;273;p44"/>
          <p:cNvSpPr txBox="1"/>
          <p:nvPr/>
        </p:nvSpPr>
        <p:spPr>
          <a:xfrm>
            <a:off x="4096250" y="4743300"/>
            <a:ext cx="50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https://www.pnas.org/doi/10.1073/pnas.1218772110</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107"/>
          <p:cNvPicPr preferRelativeResize="0"/>
          <p:nvPr/>
        </p:nvPicPr>
        <p:blipFill rotWithShape="1">
          <a:blip r:embed="rId3">
            <a:alphaModFix/>
          </a:blip>
          <a:srcRect b="0" l="0" r="0" t="0"/>
          <a:stretch/>
        </p:blipFill>
        <p:spPr>
          <a:xfrm>
            <a:off x="1143000" y="0"/>
            <a:ext cx="6858002" cy="5143501"/>
          </a:xfrm>
          <a:prstGeom prst="rect">
            <a:avLst/>
          </a:prstGeom>
          <a:noFill/>
          <a:ln>
            <a:noFill/>
          </a:ln>
        </p:spPr>
      </p:pic>
      <p:sp>
        <p:nvSpPr>
          <p:cNvPr id="803" name="Google Shape;803;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0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 Features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Latent Semantic Analysis (LSA)</a:t>
            </a:r>
            <a:endParaRPr/>
          </a:p>
        </p:txBody>
      </p:sp>
      <p:pic>
        <p:nvPicPr>
          <p:cNvPr id="815" name="Google Shape;815;p109"/>
          <p:cNvPicPr preferRelativeResize="0"/>
          <p:nvPr/>
        </p:nvPicPr>
        <p:blipFill>
          <a:blip r:embed="rId3">
            <a:alphaModFix/>
          </a:blip>
          <a:stretch>
            <a:fillRect/>
          </a:stretch>
        </p:blipFill>
        <p:spPr>
          <a:xfrm>
            <a:off x="311700" y="1090225"/>
            <a:ext cx="5255670" cy="3820975"/>
          </a:xfrm>
          <a:prstGeom prst="rect">
            <a:avLst/>
          </a:prstGeom>
          <a:noFill/>
          <a:ln>
            <a:noFill/>
          </a:ln>
        </p:spPr>
      </p:pic>
      <p:sp>
        <p:nvSpPr>
          <p:cNvPr id="816" name="Google Shape;816;p109"/>
          <p:cNvSpPr/>
          <p:nvPr/>
        </p:nvSpPr>
        <p:spPr>
          <a:xfrm>
            <a:off x="1353300" y="3265875"/>
            <a:ext cx="3835200" cy="1149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9"/>
          <p:cNvSpPr/>
          <p:nvPr/>
        </p:nvSpPr>
        <p:spPr>
          <a:xfrm>
            <a:off x="1353300" y="3652975"/>
            <a:ext cx="3835200" cy="1149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09"/>
          <p:cNvSpPr txBox="1"/>
          <p:nvPr/>
        </p:nvSpPr>
        <p:spPr>
          <a:xfrm>
            <a:off x="5662850" y="0"/>
            <a:ext cx="3481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Similarity between human and user is 0, if we use the co-occur of words in the document.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Solution:</a:t>
            </a:r>
            <a:endParaRPr/>
          </a:p>
          <a:p>
            <a:pPr indent="0" lvl="0" marL="0" rtl="0" algn="l">
              <a:spcBef>
                <a:spcPts val="0"/>
              </a:spcBef>
              <a:spcAft>
                <a:spcPts val="0"/>
              </a:spcAft>
              <a:buNone/>
            </a:pPr>
            <a:r>
              <a:rPr lang="en"/>
              <a:t>LSA: a fully automatic mathematical/statistical technique for extracting and inferring relations between expected contextual usage of words in passages of discourse.</a:t>
            </a:r>
            <a:endParaRPr/>
          </a:p>
        </p:txBody>
      </p:sp>
      <p:pic>
        <p:nvPicPr>
          <p:cNvPr id="819" name="Google Shape;819;p109"/>
          <p:cNvPicPr preferRelativeResize="0"/>
          <p:nvPr/>
        </p:nvPicPr>
        <p:blipFill>
          <a:blip r:embed="rId4">
            <a:alphaModFix/>
          </a:blip>
          <a:stretch>
            <a:fillRect/>
          </a:stretch>
        </p:blipFill>
        <p:spPr>
          <a:xfrm>
            <a:off x="5662850" y="2279529"/>
            <a:ext cx="3481200" cy="986340"/>
          </a:xfrm>
          <a:prstGeom prst="rect">
            <a:avLst/>
          </a:prstGeom>
          <a:noFill/>
          <a:ln>
            <a:noFill/>
          </a:ln>
        </p:spPr>
      </p:pic>
      <p:sp>
        <p:nvSpPr>
          <p:cNvPr id="820" name="Google Shape;820;p109"/>
          <p:cNvSpPr txBox="1"/>
          <p:nvPr/>
        </p:nvSpPr>
        <p:spPr>
          <a:xfrm>
            <a:off x="5503050" y="3076100"/>
            <a:ext cx="34812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 is the original word x document matrix with m words and n docs.</a:t>
            </a:r>
            <a:endParaRPr/>
          </a:p>
          <a:p>
            <a:pPr indent="-317500" lvl="0" marL="457200" rtl="0" algn="l">
              <a:spcBef>
                <a:spcPts val="0"/>
              </a:spcBef>
              <a:spcAft>
                <a:spcPts val="0"/>
              </a:spcAft>
              <a:buSzPts val="1400"/>
              <a:buChar char="-"/>
            </a:pPr>
            <a:r>
              <a:rPr lang="en"/>
              <a:t>U describes the original row entities as vectors of derived orthogonal factor values</a:t>
            </a:r>
            <a:endParaRPr/>
          </a:p>
          <a:p>
            <a:pPr indent="-317500" lvl="0" marL="457200" rtl="0" algn="l">
              <a:spcBef>
                <a:spcPts val="0"/>
              </a:spcBef>
              <a:spcAft>
                <a:spcPts val="0"/>
              </a:spcAft>
              <a:buSzPts val="1400"/>
              <a:buChar char="-"/>
            </a:pPr>
            <a:r>
              <a:rPr lang="en"/>
              <a:t>V describes the original column entities in the same way</a:t>
            </a:r>
            <a:endParaRPr/>
          </a:p>
          <a:p>
            <a:pPr indent="-317500" lvl="0" marL="457200" rtl="0" algn="l">
              <a:spcBef>
                <a:spcPts val="0"/>
              </a:spcBef>
              <a:spcAft>
                <a:spcPts val="0"/>
              </a:spcAft>
              <a:buSzPts val="1400"/>
              <a:buChar char="-"/>
            </a:pPr>
            <a:r>
              <a:rPr lang="en"/>
              <a:t>Σ is a diagonal matrix containing scaling values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826" name="Google Shape;826;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a:t>
            </a:r>
            <a:r>
              <a:rPr lang="en"/>
              <a:t>eature is a distinctive attribute or aspect of something.</a:t>
            </a:r>
            <a:endParaRPr/>
          </a:p>
          <a:p>
            <a:pPr indent="0" lvl="0" marL="0" rtl="0" algn="l">
              <a:spcBef>
                <a:spcPts val="1600"/>
              </a:spcBef>
              <a:spcAft>
                <a:spcPts val="0"/>
              </a:spcAft>
              <a:buNone/>
            </a:pPr>
            <a:r>
              <a:rPr lang="en"/>
              <a:t>In machine learning based data analytics, a feature is an individual measurable property or characteristic of a phenomenon being observed.</a:t>
            </a:r>
            <a:endParaRPr/>
          </a:p>
          <a:p>
            <a:pPr indent="0" lvl="0" marL="0" rtl="0" algn="l">
              <a:spcBef>
                <a:spcPts val="1600"/>
              </a:spcBef>
              <a:spcAft>
                <a:spcPts val="0"/>
              </a:spcAft>
              <a:buNone/>
            </a:pPr>
            <a:r>
              <a:rPr lang="en"/>
              <a:t>E.g. Face Recognition:</a:t>
            </a:r>
            <a:endParaRPr/>
          </a:p>
          <a:p>
            <a:pPr indent="-342900" lvl="0" marL="457200" rtl="0" algn="l">
              <a:spcBef>
                <a:spcPts val="1600"/>
              </a:spcBef>
              <a:spcAft>
                <a:spcPts val="0"/>
              </a:spcAft>
              <a:buSzPts val="1800"/>
              <a:buChar char="●"/>
            </a:pPr>
            <a:r>
              <a:rPr lang="en"/>
              <a:t>Nose</a:t>
            </a:r>
            <a:endParaRPr/>
          </a:p>
          <a:p>
            <a:pPr indent="-342900" lvl="0" marL="457200" rtl="0" algn="l">
              <a:spcBef>
                <a:spcPts val="0"/>
              </a:spcBef>
              <a:spcAft>
                <a:spcPts val="0"/>
              </a:spcAft>
              <a:buSzPts val="1800"/>
              <a:buChar char="●"/>
            </a:pPr>
            <a:r>
              <a:rPr lang="en"/>
              <a:t>Mouth</a:t>
            </a:r>
            <a:endParaRPr/>
          </a:p>
          <a:p>
            <a:pPr indent="-342900" lvl="0" marL="457200" rtl="0" algn="l">
              <a:spcBef>
                <a:spcPts val="0"/>
              </a:spcBef>
              <a:spcAft>
                <a:spcPts val="0"/>
              </a:spcAft>
              <a:buSzPts val="1800"/>
              <a:buChar char="●"/>
            </a:pPr>
            <a:r>
              <a:rPr lang="en"/>
              <a:t>E</a:t>
            </a:r>
            <a:r>
              <a:rPr lang="en"/>
              <a:t>ye</a:t>
            </a:r>
            <a:endParaRPr/>
          </a:p>
          <a:p>
            <a:pPr indent="-342900" lvl="0" marL="457200" rtl="0" algn="l">
              <a:spcBef>
                <a:spcPts val="0"/>
              </a:spcBef>
              <a:spcAft>
                <a:spcPts val="0"/>
              </a:spcAft>
              <a:buSzPts val="1800"/>
              <a:buChar char="●"/>
            </a:pPr>
            <a:r>
              <a:rPr lang="en"/>
              <a:t>Ear </a:t>
            </a:r>
            <a:endParaRPr/>
          </a:p>
          <a:p>
            <a:pPr indent="-342900" lvl="0" marL="457200" rtl="0" algn="l">
              <a:spcBef>
                <a:spcPts val="0"/>
              </a:spcBef>
              <a:spcAft>
                <a:spcPts val="0"/>
              </a:spcAft>
              <a:buSzPts val="1800"/>
              <a:buChar char="●"/>
            </a:pPr>
            <a:r>
              <a:rPr lang="en"/>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827" name="Google Shape;827;p110"/>
          <p:cNvPicPr preferRelativeResize="0"/>
          <p:nvPr/>
        </p:nvPicPr>
        <p:blipFill rotWithShape="1">
          <a:blip r:embed="rId3">
            <a:alphaModFix/>
          </a:blip>
          <a:srcRect b="0" l="0" r="0" t="0"/>
          <a:stretch/>
        </p:blipFill>
        <p:spPr>
          <a:xfrm>
            <a:off x="4358541" y="2533830"/>
            <a:ext cx="3670301" cy="2209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p:txBody>
      </p:sp>
      <p:sp>
        <p:nvSpPr>
          <p:cNvPr id="833" name="Google Shape;833;p111"/>
          <p:cNvSpPr txBox="1"/>
          <p:nvPr>
            <p:ph idx="1" type="body"/>
          </p:nvPr>
        </p:nvSpPr>
        <p:spPr>
          <a:xfrm>
            <a:off x="311700" y="1152475"/>
            <a:ext cx="8520600" cy="16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 is to extract features from raw data or even create new features on the raw data.</a:t>
            </a:r>
            <a:endParaRPr/>
          </a:p>
          <a:p>
            <a:pPr indent="0" lvl="0" marL="0" rtl="0" algn="l">
              <a:spcBef>
                <a:spcPts val="1600"/>
              </a:spcBef>
              <a:spcAft>
                <a:spcPts val="1600"/>
              </a:spcAft>
              <a:buNone/>
            </a:pPr>
            <a:r>
              <a:rPr lang="en"/>
              <a:t>Creating new features is a process to generate new variables/features based on existing variables/features.</a:t>
            </a:r>
            <a:endParaRPr/>
          </a:p>
        </p:txBody>
      </p:sp>
      <p:pic>
        <p:nvPicPr>
          <p:cNvPr id="834" name="Google Shape;834;p111"/>
          <p:cNvPicPr preferRelativeResize="0"/>
          <p:nvPr/>
        </p:nvPicPr>
        <p:blipFill rotWithShape="1">
          <a:blip r:embed="rId3">
            <a:alphaModFix/>
          </a:blip>
          <a:srcRect b="0" l="0" r="0" t="0"/>
          <a:stretch/>
        </p:blipFill>
        <p:spPr>
          <a:xfrm>
            <a:off x="1522913" y="2884074"/>
            <a:ext cx="6098165" cy="164984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p:txBody>
      </p:sp>
      <p:sp>
        <p:nvSpPr>
          <p:cNvPr id="840" name="Google Shape;840;p112"/>
          <p:cNvSpPr txBox="1"/>
          <p:nvPr>
            <p:ph idx="1" type="body"/>
          </p:nvPr>
        </p:nvSpPr>
        <p:spPr>
          <a:xfrm>
            <a:off x="311700" y="1152475"/>
            <a:ext cx="4382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sets of features will lead to different performance of data analytics.</a:t>
            </a:r>
            <a:endParaRPr/>
          </a:p>
          <a:p>
            <a:pPr indent="0" lvl="0" marL="0" rtl="0" algn="l">
              <a:spcBef>
                <a:spcPts val="1600"/>
              </a:spcBef>
              <a:spcAft>
                <a:spcPts val="0"/>
              </a:spcAft>
              <a:buClr>
                <a:schemeClr val="dk1"/>
              </a:buClr>
              <a:buSzPts val="1100"/>
              <a:buFont typeface="Arial"/>
              <a:buNone/>
            </a:pPr>
            <a:r>
              <a:rPr lang="en"/>
              <a:t>Face Detection</a:t>
            </a:r>
            <a:endParaRPr/>
          </a:p>
          <a:p>
            <a:pPr indent="0" lvl="0" marL="0" rtl="0" algn="l">
              <a:spcBef>
                <a:spcPts val="1600"/>
              </a:spcBef>
              <a:spcAft>
                <a:spcPts val="0"/>
              </a:spcAft>
              <a:buClr>
                <a:schemeClr val="dk1"/>
              </a:buClr>
              <a:buSzPts val="1100"/>
              <a:buFont typeface="Arial"/>
              <a:buNone/>
            </a:pPr>
            <a:r>
              <a:rPr lang="en"/>
              <a:t>Performance comparison of detectors using multiple feature sets on the CMU+MIT frontal face data set.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841" name="Google Shape;841;p112"/>
          <p:cNvPicPr preferRelativeResize="0"/>
          <p:nvPr/>
        </p:nvPicPr>
        <p:blipFill rotWithShape="1">
          <a:blip r:embed="rId3">
            <a:alphaModFix/>
          </a:blip>
          <a:srcRect b="0" l="0" r="0" t="0"/>
          <a:stretch/>
        </p:blipFill>
        <p:spPr>
          <a:xfrm>
            <a:off x="4471375" y="968775"/>
            <a:ext cx="4517400" cy="3386276"/>
          </a:xfrm>
          <a:prstGeom prst="rect">
            <a:avLst/>
          </a:prstGeom>
          <a:noFill/>
          <a:ln>
            <a:noFill/>
          </a:ln>
        </p:spPr>
      </p:pic>
      <p:sp>
        <p:nvSpPr>
          <p:cNvPr id="842" name="Google Shape;842;p112"/>
          <p:cNvSpPr txBox="1"/>
          <p:nvPr/>
        </p:nvSpPr>
        <p:spPr>
          <a:xfrm>
            <a:off x="3920472" y="4912618"/>
            <a:ext cx="5421300" cy="295800"/>
          </a:xfrm>
          <a:prstGeom prst="rect">
            <a:avLst/>
          </a:prstGeom>
          <a:noFill/>
          <a:ln>
            <a:noFill/>
          </a:ln>
        </p:spPr>
        <p:txBody>
          <a:bodyPr anchorCtr="0" anchor="t" bIns="22850" lIns="45725" spcFirstLastPara="1" rIns="45725" wrap="square" tIns="22850">
            <a:noAutofit/>
          </a:bodyPr>
          <a:lstStyle/>
          <a:p>
            <a:pPr indent="0" lvl="0" marL="190500" marR="0" rtl="0" algn="l">
              <a:lnSpc>
                <a:spcPct val="90000"/>
              </a:lnSpc>
              <a:spcBef>
                <a:spcPts val="0"/>
              </a:spcBef>
              <a:spcAft>
                <a:spcPts val="0"/>
              </a:spcAft>
              <a:buClr>
                <a:schemeClr val="dk1"/>
              </a:buClr>
              <a:buSzPts val="500"/>
              <a:buFont typeface="Arial"/>
              <a:buNone/>
            </a:pPr>
            <a:r>
              <a:rPr b="1" lang="en" sz="700">
                <a:solidFill>
                  <a:srgbClr val="000000"/>
                </a:solidFill>
                <a:latin typeface="Arial"/>
                <a:ea typeface="Arial"/>
                <a:cs typeface="Arial"/>
                <a:sym typeface="Arial"/>
              </a:rPr>
              <a:t>Source: Xiao, R., Zhu, H., Sun, H., &amp; Tang, X. (2007, October). Dynamic cascades for face detection. In 2007 IEEE 11th International Conference on Computer Vision (pp. 1-8).</a:t>
            </a:r>
            <a:endParaRPr b="1" sz="700">
              <a:solidFill>
                <a:schemeClr val="dk2"/>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848" name="Google Shape;848;p113"/>
          <p:cNvSpPr txBox="1"/>
          <p:nvPr>
            <p:ph idx="1" type="body"/>
          </p:nvPr>
        </p:nvSpPr>
        <p:spPr>
          <a:xfrm>
            <a:off x="311700" y="1152475"/>
            <a:ext cx="821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Feature engineering is a process that is to represent the features by feature selection or feature reduction for data analytics.</a:t>
            </a:r>
            <a:endParaRPr sz="1400"/>
          </a:p>
          <a:p>
            <a:pPr indent="0" lvl="0" marL="0" rtl="0" algn="l">
              <a:spcBef>
                <a:spcPts val="1600"/>
              </a:spcBef>
              <a:spcAft>
                <a:spcPts val="0"/>
              </a:spcAft>
              <a:buClr>
                <a:schemeClr val="dk1"/>
              </a:buClr>
              <a:buSzPts val="1100"/>
              <a:buFont typeface="Arial"/>
              <a:buNone/>
            </a:pPr>
            <a:r>
              <a:rPr lang="en" sz="1400"/>
              <a:t>Requiring collaborations between domain experts and data scientists</a:t>
            </a:r>
            <a:endParaRPr sz="1400"/>
          </a:p>
          <a:p>
            <a:pPr indent="0" lvl="0" marL="0" rtl="0" algn="l">
              <a:spcBef>
                <a:spcPts val="1600"/>
              </a:spcBef>
              <a:spcAft>
                <a:spcPts val="0"/>
              </a:spcAft>
              <a:buClr>
                <a:schemeClr val="dk1"/>
              </a:buClr>
              <a:buSzPts val="1100"/>
              <a:buFont typeface="Arial"/>
              <a:buNone/>
            </a:pPr>
            <a:r>
              <a:rPr lang="en" sz="1400"/>
              <a:t>A trade-off between including more informative features and avoiding too many unrelated features</a:t>
            </a:r>
            <a:endParaRPr sz="1400"/>
          </a:p>
          <a:p>
            <a:pPr indent="-317500" lvl="0" marL="457200" rtl="0" algn="l">
              <a:spcBef>
                <a:spcPts val="1600"/>
              </a:spcBef>
              <a:spcAft>
                <a:spcPts val="0"/>
              </a:spcAft>
              <a:buSzPts val="1400"/>
              <a:buChar char="●"/>
            </a:pPr>
            <a:r>
              <a:rPr lang="en" sz="1400"/>
              <a:t>Informative features improve model performance.</a:t>
            </a:r>
            <a:endParaRPr sz="1400"/>
          </a:p>
          <a:p>
            <a:pPr indent="-317500" lvl="0" marL="457200" rtl="0" algn="l">
              <a:spcBef>
                <a:spcPts val="0"/>
              </a:spcBef>
              <a:spcAft>
                <a:spcPts val="0"/>
              </a:spcAft>
              <a:buSzPts val="1400"/>
              <a:buChar char="●"/>
            </a:pPr>
            <a:r>
              <a:rPr lang="en" sz="1400"/>
              <a:t>Unrelated features reduce model performance.</a:t>
            </a:r>
            <a:endParaRPr sz="1400"/>
          </a:p>
        </p:txBody>
      </p:sp>
      <p:pic>
        <p:nvPicPr>
          <p:cNvPr id="849" name="Google Shape;849;p113"/>
          <p:cNvPicPr preferRelativeResize="0"/>
          <p:nvPr/>
        </p:nvPicPr>
        <p:blipFill rotWithShape="1">
          <a:blip r:embed="rId3">
            <a:alphaModFix/>
          </a:blip>
          <a:srcRect b="0" l="0" r="0" t="0"/>
          <a:stretch/>
        </p:blipFill>
        <p:spPr>
          <a:xfrm>
            <a:off x="1350913" y="3310825"/>
            <a:ext cx="6442174" cy="15333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a:t>
            </a:r>
            <a:endParaRPr/>
          </a:p>
        </p:txBody>
      </p:sp>
      <p:sp>
        <p:nvSpPr>
          <p:cNvPr id="855" name="Google Shape;855;p11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 is able to remove features that are either redundant or irrelevant without loss of information of data.</a:t>
            </a:r>
            <a:endParaRPr/>
          </a:p>
          <a:p>
            <a:pPr indent="-342900" lvl="0" marL="457200" rtl="0" algn="l">
              <a:spcBef>
                <a:spcPts val="1600"/>
              </a:spcBef>
              <a:spcAft>
                <a:spcPts val="0"/>
              </a:spcAft>
              <a:buSzPts val="1800"/>
              <a:buChar char="●"/>
            </a:pPr>
            <a:r>
              <a:rPr lang="en"/>
              <a:t>Simplifying the models</a:t>
            </a:r>
            <a:endParaRPr/>
          </a:p>
          <a:p>
            <a:pPr indent="-342900" lvl="0" marL="457200" rtl="0" algn="l">
              <a:spcBef>
                <a:spcPts val="0"/>
              </a:spcBef>
              <a:spcAft>
                <a:spcPts val="0"/>
              </a:spcAft>
              <a:buSzPts val="1800"/>
              <a:buChar char="●"/>
            </a:pPr>
            <a:r>
              <a:rPr lang="en"/>
              <a:t>Shortening time for model construction</a:t>
            </a:r>
            <a:endParaRPr/>
          </a:p>
          <a:p>
            <a:pPr indent="-342900" lvl="0" marL="457200" rtl="0" algn="l">
              <a:spcBef>
                <a:spcPts val="0"/>
              </a:spcBef>
              <a:spcAft>
                <a:spcPts val="0"/>
              </a:spcAft>
              <a:buSzPts val="1800"/>
              <a:buChar char="●"/>
            </a:pPr>
            <a:r>
              <a:rPr lang="en"/>
              <a:t>Avoiding curse of dimensionality</a:t>
            </a:r>
            <a:endParaRPr/>
          </a:p>
          <a:p>
            <a:pPr indent="-342900" lvl="0" marL="457200" rtl="0" algn="l">
              <a:spcBef>
                <a:spcPts val="0"/>
              </a:spcBef>
              <a:spcAft>
                <a:spcPts val="0"/>
              </a:spcAft>
              <a:buSzPts val="1800"/>
              <a:buChar char="●"/>
            </a:pPr>
            <a:r>
              <a:rPr lang="en"/>
              <a:t>Enhancing model generalization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856" name="Google Shape;856;p114"/>
          <p:cNvPicPr preferRelativeResize="0"/>
          <p:nvPr/>
        </p:nvPicPr>
        <p:blipFill rotWithShape="1">
          <a:blip r:embed="rId3">
            <a:alphaModFix/>
          </a:blip>
          <a:srcRect b="0" l="0" r="0" t="0"/>
          <a:stretch/>
        </p:blipFill>
        <p:spPr>
          <a:xfrm>
            <a:off x="4572004" y="1962327"/>
            <a:ext cx="4298232" cy="179668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Curse of Dimensionality</a:t>
            </a:r>
            <a:endParaRPr/>
          </a:p>
        </p:txBody>
      </p:sp>
      <p:sp>
        <p:nvSpPr>
          <p:cNvPr id="862" name="Google Shape;862;p11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refers to phenomena that arise when analyzing and organizing data in high-dimensional spaces.</a:t>
            </a:r>
            <a:endParaRPr/>
          </a:p>
          <a:p>
            <a:pPr indent="-342900" lvl="0" marL="457200" rtl="0" algn="l">
              <a:spcBef>
                <a:spcPts val="1600"/>
              </a:spcBef>
              <a:spcAft>
                <a:spcPts val="0"/>
              </a:spcAft>
              <a:buSzPts val="1800"/>
              <a:buChar char="●"/>
            </a:pPr>
            <a:r>
              <a:rPr lang="en"/>
              <a:t>Certain models might perform poorly in high-dimensional space.</a:t>
            </a:r>
            <a:endParaRPr/>
          </a:p>
          <a:p>
            <a:pPr indent="-342900" lvl="0" marL="457200" rtl="0" algn="l">
              <a:spcBef>
                <a:spcPts val="0"/>
              </a:spcBef>
              <a:spcAft>
                <a:spcPts val="0"/>
              </a:spcAft>
              <a:buSzPts val="1800"/>
              <a:buChar char="●"/>
            </a:pPr>
            <a:r>
              <a:rPr lang="en"/>
              <a:t>More features might need more samples to fill out the high-dimensional space.</a:t>
            </a:r>
            <a:endParaRPr/>
          </a:p>
          <a:p>
            <a:pPr indent="-342900" lvl="0" marL="457200" rtl="0" algn="l">
              <a:spcBef>
                <a:spcPts val="0"/>
              </a:spcBef>
              <a:spcAft>
                <a:spcPts val="0"/>
              </a:spcAft>
              <a:buSzPts val="1800"/>
              <a:buChar char="●"/>
            </a:pPr>
            <a:r>
              <a:rPr lang="en"/>
              <a:t>Samples are difficult to be obtained.</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863" name="Google Shape;863;p115"/>
          <p:cNvPicPr preferRelativeResize="0"/>
          <p:nvPr/>
        </p:nvPicPr>
        <p:blipFill rotWithShape="1">
          <a:blip r:embed="rId3">
            <a:alphaModFix/>
          </a:blip>
          <a:srcRect b="0" l="0" r="0" t="0"/>
          <a:stretch/>
        </p:blipFill>
        <p:spPr>
          <a:xfrm>
            <a:off x="4393726" y="1414465"/>
            <a:ext cx="4514651" cy="28924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Approached for Feature Selection</a:t>
            </a:r>
            <a:endParaRPr/>
          </a:p>
        </p:txBody>
      </p:sp>
      <p:sp>
        <p:nvSpPr>
          <p:cNvPr id="869" name="Google Shape;869;p116"/>
          <p:cNvSpPr txBox="1"/>
          <p:nvPr>
            <p:ph idx="1" type="body"/>
          </p:nvPr>
        </p:nvSpPr>
        <p:spPr>
          <a:xfrm>
            <a:off x="311700" y="1152475"/>
            <a:ext cx="5011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three categories of feature selection methods.</a:t>
            </a:r>
            <a:endParaRPr/>
          </a:p>
          <a:p>
            <a:pPr indent="-342900" lvl="0" marL="457200" rtl="0" algn="l">
              <a:spcBef>
                <a:spcPts val="1600"/>
              </a:spcBef>
              <a:spcAft>
                <a:spcPts val="0"/>
              </a:spcAft>
              <a:buSzPts val="1800"/>
              <a:buChar char="●"/>
            </a:pPr>
            <a:r>
              <a:rPr lang="en"/>
              <a:t>Filter methods select features regardless of the model.</a:t>
            </a:r>
            <a:endParaRPr/>
          </a:p>
          <a:p>
            <a:pPr indent="-342900" lvl="0" marL="457200" rtl="0" algn="l">
              <a:spcBef>
                <a:spcPts val="0"/>
              </a:spcBef>
              <a:spcAft>
                <a:spcPts val="0"/>
              </a:spcAft>
              <a:buSzPts val="1800"/>
              <a:buChar char="●"/>
            </a:pPr>
            <a:r>
              <a:rPr lang="en"/>
              <a:t>Wrapper methods select features based on performance of a specific model with a greedy search in a forward/backward manner.</a:t>
            </a:r>
            <a:endParaRPr/>
          </a:p>
          <a:p>
            <a:pPr indent="-342900" lvl="0" marL="457200" rtl="0" algn="l">
              <a:spcBef>
                <a:spcPts val="0"/>
              </a:spcBef>
              <a:spcAft>
                <a:spcPts val="0"/>
              </a:spcAft>
              <a:buSzPts val="1800"/>
              <a:buChar char="●"/>
            </a:pPr>
            <a:r>
              <a:rPr lang="en"/>
              <a:t>Model-based methods select features during the procedure of model construction.</a:t>
            </a:r>
            <a:endParaRPr/>
          </a:p>
        </p:txBody>
      </p:sp>
      <p:pic>
        <p:nvPicPr>
          <p:cNvPr id="870" name="Google Shape;870;p116"/>
          <p:cNvPicPr preferRelativeResize="0"/>
          <p:nvPr/>
        </p:nvPicPr>
        <p:blipFill rotWithShape="1">
          <a:blip r:embed="rId3">
            <a:alphaModFix/>
          </a:blip>
          <a:srcRect b="0" l="0" r="0" t="0"/>
          <a:stretch/>
        </p:blipFill>
        <p:spPr>
          <a:xfrm>
            <a:off x="5500789" y="2203388"/>
            <a:ext cx="3117275" cy="18590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Mining</a:t>
            </a:r>
            <a:endParaRPr/>
          </a:p>
        </p:txBody>
      </p:sp>
      <p:sp>
        <p:nvSpPr>
          <p:cNvPr id="279" name="Google Shape;279;p45"/>
          <p:cNvSpPr txBox="1"/>
          <p:nvPr>
            <p:ph idx="1" type="body"/>
          </p:nvPr>
        </p:nvSpPr>
        <p:spPr>
          <a:xfrm>
            <a:off x="311700" y="1152475"/>
            <a:ext cx="4164600" cy="18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get knowledge from the data:</a:t>
            </a:r>
            <a:endParaRPr/>
          </a:p>
          <a:p>
            <a:pPr indent="-342900" lvl="0" marL="457200" rtl="0" algn="l">
              <a:spcBef>
                <a:spcPts val="1600"/>
              </a:spcBef>
              <a:spcAft>
                <a:spcPts val="0"/>
              </a:spcAft>
              <a:buSzPts val="1800"/>
              <a:buChar char="●"/>
            </a:pPr>
            <a:r>
              <a:rPr lang="en"/>
              <a:t>Storage</a:t>
            </a:r>
            <a:endParaRPr/>
          </a:p>
          <a:p>
            <a:pPr indent="-342900" lvl="0" marL="457200" rtl="0" algn="l">
              <a:spcBef>
                <a:spcPts val="0"/>
              </a:spcBef>
              <a:spcAft>
                <a:spcPts val="0"/>
              </a:spcAft>
              <a:buSzPts val="1800"/>
              <a:buChar char="●"/>
            </a:pPr>
            <a:r>
              <a:rPr lang="en"/>
              <a:t>Management</a:t>
            </a:r>
            <a:endParaRPr/>
          </a:p>
          <a:p>
            <a:pPr indent="-342900" lvl="0" marL="457200" rtl="0" algn="l">
              <a:spcBef>
                <a:spcPts val="0"/>
              </a:spcBef>
              <a:spcAft>
                <a:spcPts val="0"/>
              </a:spcAft>
              <a:buSzPts val="1800"/>
              <a:buChar char="●"/>
            </a:pPr>
            <a:r>
              <a:rPr lang="en"/>
              <a:t>Analysis</a:t>
            </a:r>
            <a:r>
              <a:rPr lang="en"/>
              <a:t> (we are focus on this week)</a:t>
            </a:r>
            <a:endParaRPr/>
          </a:p>
        </p:txBody>
      </p:sp>
      <p:sp>
        <p:nvSpPr>
          <p:cNvPr id="280" name="Google Shape;280;p45"/>
          <p:cNvSpPr txBox="1"/>
          <p:nvPr/>
        </p:nvSpPr>
        <p:spPr>
          <a:xfrm>
            <a:off x="431700" y="3392725"/>
            <a:ext cx="828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t>Data Mining ≈ Big Data ≈ Predictive Analytics ≈ Data Science ≈ Machine Learning</a:t>
            </a:r>
            <a:endParaRPr b="1" sz="1600"/>
          </a:p>
        </p:txBody>
      </p:sp>
      <p:sp>
        <p:nvSpPr>
          <p:cNvPr id="281" name="Google Shape;281;p45"/>
          <p:cNvSpPr txBox="1"/>
          <p:nvPr>
            <p:ph idx="1" type="body"/>
          </p:nvPr>
        </p:nvSpPr>
        <p:spPr>
          <a:xfrm>
            <a:off x="4804925" y="1152475"/>
            <a:ext cx="4164600" cy="2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42E12"/>
                </a:solidFill>
              </a:rPr>
              <a:t>Data mining = extraction of actionable information from (usually) very large datasets, is the subject of extreme hype, fear, and interest.</a:t>
            </a:r>
            <a:endParaRPr>
              <a:solidFill>
                <a:srgbClr val="D42E12"/>
              </a:solidFill>
            </a:endParaRPr>
          </a:p>
          <a:p>
            <a:pPr indent="0" lvl="0" marL="0" rtl="0" algn="l">
              <a:spcBef>
                <a:spcPts val="1600"/>
              </a:spcBef>
              <a:spcAft>
                <a:spcPts val="1600"/>
              </a:spcAft>
              <a:buNone/>
            </a:pPr>
            <a:r>
              <a:rPr lang="en"/>
              <a:t>Focus on the algorithms that scale: parallelization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Font typeface="Arial"/>
              <a:buNone/>
            </a:pPr>
            <a:r>
              <a:rPr lang="en" sz="2400">
                <a:solidFill>
                  <a:schemeClr val="dk1"/>
                </a:solidFill>
              </a:rPr>
              <a:t>Filter Methods</a:t>
            </a:r>
            <a:endParaRPr/>
          </a:p>
        </p:txBody>
      </p:sp>
      <p:sp>
        <p:nvSpPr>
          <p:cNvPr id="876" name="Google Shape;876;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Generally, filter methods are to calculate the correlations between the features and target attributes.</a:t>
            </a:r>
            <a:endParaRPr/>
          </a:p>
          <a:p>
            <a:pPr indent="0" lvl="0" marL="0" rtl="0" algn="l">
              <a:spcBef>
                <a:spcPts val="1600"/>
              </a:spcBef>
              <a:spcAft>
                <a:spcPts val="0"/>
              </a:spcAft>
              <a:buClr>
                <a:schemeClr val="dk1"/>
              </a:buClr>
              <a:buSzPts val="1100"/>
              <a:buFont typeface="Arial"/>
              <a:buNone/>
            </a:pPr>
            <a:r>
              <a:rPr lang="en"/>
              <a:t>Statistical measurements</a:t>
            </a:r>
            <a:endParaRPr/>
          </a:p>
          <a:p>
            <a:pPr indent="-342900" lvl="0" marL="457200" rtl="0" algn="l">
              <a:spcBef>
                <a:spcPts val="1600"/>
              </a:spcBef>
              <a:spcAft>
                <a:spcPts val="0"/>
              </a:spcAft>
              <a:buSzPts val="1800"/>
              <a:buChar char="●"/>
            </a:pPr>
            <a:r>
              <a:rPr lang="en"/>
              <a:t>Chi squared test</a:t>
            </a:r>
            <a:endParaRPr/>
          </a:p>
          <a:p>
            <a:pPr indent="-342900" lvl="0" marL="457200" rtl="0" algn="l">
              <a:spcBef>
                <a:spcPts val="0"/>
              </a:spcBef>
              <a:spcAft>
                <a:spcPts val="0"/>
              </a:spcAft>
              <a:buSzPts val="1800"/>
              <a:buChar char="●"/>
            </a:pPr>
            <a:r>
              <a:rPr lang="en"/>
              <a:t>Mutual information</a:t>
            </a:r>
            <a:endParaRPr/>
          </a:p>
          <a:p>
            <a:pPr indent="-342900" lvl="0" marL="457200" rtl="0" algn="l">
              <a:spcBef>
                <a:spcPts val="0"/>
              </a:spcBef>
              <a:spcAft>
                <a:spcPts val="0"/>
              </a:spcAft>
              <a:buSzPts val="1800"/>
              <a:buChar char="●"/>
            </a:pPr>
            <a:r>
              <a:rPr lang="en"/>
              <a:t>Pearson correlation</a:t>
            </a:r>
            <a:endParaRPr/>
          </a:p>
          <a:p>
            <a:pPr indent="-342900" lvl="0" marL="457200" rtl="0" algn="l">
              <a:spcBef>
                <a:spcPts val="0"/>
              </a:spcBef>
              <a:spcAft>
                <a:spcPts val="0"/>
              </a:spcAft>
              <a:buSzPts val="1800"/>
              <a:buChar char="●"/>
            </a:pPr>
            <a:r>
              <a:rPr lang="en"/>
              <a:t>…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877" name="Google Shape;877;p117"/>
          <p:cNvPicPr preferRelativeResize="0"/>
          <p:nvPr/>
        </p:nvPicPr>
        <p:blipFill rotWithShape="1">
          <a:blip r:embed="rId3">
            <a:alphaModFix/>
          </a:blip>
          <a:srcRect b="0" l="0" r="0" t="0"/>
          <a:stretch/>
        </p:blipFill>
        <p:spPr>
          <a:xfrm>
            <a:off x="1209434" y="4016860"/>
            <a:ext cx="6725125" cy="62656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8"/>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Chi Squared Test </a:t>
            </a:r>
            <a:endParaRPr/>
          </a:p>
        </p:txBody>
      </p:sp>
      <p:sp>
        <p:nvSpPr>
          <p:cNvPr id="884" name="Google Shape;884;p118"/>
          <p:cNvSpPr txBox="1"/>
          <p:nvPr>
            <p:ph idx="1" type="body"/>
          </p:nvPr>
        </p:nvSpPr>
        <p:spPr>
          <a:xfrm>
            <a:off x="311700" y="1152475"/>
            <a:ext cx="8520600" cy="3416400"/>
          </a:xfrm>
          <a:prstGeom prst="rect">
            <a:avLst/>
          </a:prstGeom>
          <a:blipFill rotWithShape="1">
            <a:blip r:embed="rId3">
              <a:alphaModFix/>
            </a:blip>
            <a:stretch>
              <a:fillRect b="0" l="-729" r="0" t="-1769"/>
            </a:stretch>
          </a:blip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9"/>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Chi Squared Test </a:t>
            </a:r>
            <a:endParaRPr/>
          </a:p>
        </p:txBody>
      </p:sp>
      <p:sp>
        <p:nvSpPr>
          <p:cNvPr id="891" name="Google Shape;891;p119"/>
          <p:cNvSpPr txBox="1"/>
          <p:nvPr>
            <p:ph idx="1" type="body"/>
          </p:nvPr>
        </p:nvSpPr>
        <p:spPr>
          <a:xfrm>
            <a:off x="311700" y="1152475"/>
            <a:ext cx="8520600" cy="3416400"/>
          </a:xfrm>
          <a:prstGeom prst="rect">
            <a:avLst/>
          </a:prstGeom>
          <a:blipFill rotWithShape="1">
            <a:blip r:embed="rId3">
              <a:alphaModFix/>
            </a:blip>
            <a:stretch>
              <a:fillRect b="0" l="-729" r="0" t="-1769"/>
            </a:stretch>
          </a:blip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20"/>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Chi Squared Test </a:t>
            </a:r>
            <a:endParaRPr/>
          </a:p>
        </p:txBody>
      </p:sp>
      <p:sp>
        <p:nvSpPr>
          <p:cNvPr id="898" name="Google Shape;898;p120"/>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solidFill>
                  <a:srgbClr val="000000"/>
                </a:solidFill>
              </a:rPr>
              <a:t>Predicting </a:t>
            </a:r>
            <a:r>
              <a:rPr b="1" lang="en">
                <a:solidFill>
                  <a:srgbClr val="000000"/>
                </a:solidFill>
              </a:rPr>
              <a:t>Play Tennis</a:t>
            </a:r>
            <a:endParaRPr/>
          </a:p>
          <a:p>
            <a:pPr indent="0" lvl="0" marL="0" rtl="0" algn="l">
              <a:lnSpc>
                <a:spcPct val="90000"/>
              </a:lnSpc>
              <a:spcBef>
                <a:spcPts val="500"/>
              </a:spcBef>
              <a:spcAft>
                <a:spcPts val="0"/>
              </a:spcAft>
              <a:buSzPts val="1400"/>
              <a:buFont typeface="Arial"/>
              <a:buNone/>
            </a:pPr>
            <a:r>
              <a:t/>
            </a:r>
            <a:endParaRPr>
              <a:solidFill>
                <a:srgbClr val="000000"/>
              </a:solidFill>
            </a:endParaRPr>
          </a:p>
          <a:p>
            <a:pPr indent="0" lvl="0" marL="0" rtl="0" algn="ctr">
              <a:lnSpc>
                <a:spcPct val="90000"/>
              </a:lnSpc>
              <a:spcBef>
                <a:spcPts val="500"/>
              </a:spcBef>
              <a:spcAft>
                <a:spcPts val="0"/>
              </a:spcAft>
              <a:buSzPts val="1400"/>
              <a:buFont typeface="Arial"/>
              <a:buNone/>
            </a:pPr>
            <a:r>
              <a:t/>
            </a:r>
            <a:endParaRPr baseline="30000">
              <a:solidFill>
                <a:srgbClr val="000000"/>
              </a:solidFill>
            </a:endParaRPr>
          </a:p>
          <a:p>
            <a:pPr indent="0" lvl="0" marL="0" rtl="0" algn="l">
              <a:lnSpc>
                <a:spcPct val="90000"/>
              </a:lnSpc>
              <a:spcBef>
                <a:spcPts val="500"/>
              </a:spcBef>
              <a:spcAft>
                <a:spcPts val="0"/>
              </a:spcAft>
              <a:buSzPts val="1400"/>
              <a:buFont typeface="Arial"/>
              <a:buNone/>
            </a:pPr>
            <a:r>
              <a:rPr baseline="30000" lang="en">
                <a:solidFill>
                  <a:srgbClr val="000000"/>
                </a:solidFill>
              </a:rPr>
              <a:t>					</a:t>
            </a:r>
            <a:endParaRPr sz="2000"/>
          </a:p>
          <a:p>
            <a:pPr indent="0" lvl="0" marL="0" rtl="0" algn="l">
              <a:lnSpc>
                <a:spcPct val="90000"/>
              </a:lnSpc>
              <a:spcBef>
                <a:spcPts val="500"/>
              </a:spcBef>
              <a:spcAft>
                <a:spcPts val="0"/>
              </a:spcAft>
              <a:buSzPts val="1400"/>
              <a:buFont typeface="Arial"/>
              <a:buNone/>
            </a:pPr>
            <a:r>
              <a:t/>
            </a:r>
            <a:endParaRPr/>
          </a:p>
          <a:p>
            <a:pPr indent="0" lvl="0" marL="0" rtl="0" algn="l">
              <a:lnSpc>
                <a:spcPct val="90000"/>
              </a:lnSpc>
              <a:spcBef>
                <a:spcPts val="500"/>
              </a:spcBef>
              <a:spcAft>
                <a:spcPts val="0"/>
              </a:spcAft>
              <a:buSzPts val="1400"/>
              <a:buFont typeface="Arial"/>
              <a:buNone/>
            </a:pPr>
            <a:r>
              <a:t/>
            </a:r>
            <a:endParaRPr/>
          </a:p>
        </p:txBody>
      </p:sp>
      <p:pic>
        <p:nvPicPr>
          <p:cNvPr id="899" name="Google Shape;899;p120"/>
          <p:cNvPicPr preferRelativeResize="0"/>
          <p:nvPr/>
        </p:nvPicPr>
        <p:blipFill rotWithShape="1">
          <a:blip r:embed="rId3">
            <a:alphaModFix/>
          </a:blip>
          <a:srcRect b="0" l="0" r="0" t="0"/>
          <a:stretch/>
        </p:blipFill>
        <p:spPr>
          <a:xfrm>
            <a:off x="3161146" y="1325707"/>
            <a:ext cx="4789674" cy="3235261"/>
          </a:xfrm>
          <a:prstGeom prst="rect">
            <a:avLst/>
          </a:prstGeom>
          <a:noFill/>
          <a:ln>
            <a:noFill/>
          </a:ln>
        </p:spPr>
      </p:pic>
      <p:sp>
        <p:nvSpPr>
          <p:cNvPr id="900" name="Google Shape;900;p120"/>
          <p:cNvSpPr txBox="1"/>
          <p:nvPr/>
        </p:nvSpPr>
        <p:spPr>
          <a:xfrm>
            <a:off x="409670" y="2088060"/>
            <a:ext cx="2751600" cy="18777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lang="en" sz="1400">
                <a:solidFill>
                  <a:srgbClr val="000000"/>
                </a:solidFill>
                <a:latin typeface="Arial"/>
                <a:ea typeface="Arial"/>
                <a:cs typeface="Arial"/>
                <a:sym typeface="Arial"/>
              </a:rPr>
              <a:t>Two features</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Outlook</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Wind</a:t>
            </a:r>
            <a:endParaRPr sz="700"/>
          </a:p>
          <a:p>
            <a:pPr indent="0" lvl="1" marL="469900" marR="0" rtl="0" algn="l">
              <a:lnSpc>
                <a:spcPct val="90000"/>
              </a:lnSpc>
              <a:spcBef>
                <a:spcPts val="500"/>
              </a:spcBef>
              <a:spcAft>
                <a:spcPts val="0"/>
              </a:spcAft>
              <a:buClr>
                <a:schemeClr val="dk2"/>
              </a:buClr>
              <a:buSzPts val="1200"/>
              <a:buFont typeface="Arial"/>
              <a:buNone/>
            </a:pPr>
            <a:r>
              <a:t/>
            </a:r>
            <a:endParaRPr b="0" i="0" sz="12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lang="en" sz="1400">
                <a:solidFill>
                  <a:srgbClr val="000000"/>
                </a:solidFill>
                <a:latin typeface="Arial"/>
                <a:ea typeface="Arial"/>
                <a:cs typeface="Arial"/>
                <a:sym typeface="Arial"/>
              </a:rPr>
              <a:t>Target Attribute</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Play Tennis</a:t>
            </a:r>
            <a:endParaRPr sz="700"/>
          </a:p>
          <a:p>
            <a:pPr indent="-152400" lvl="1" marL="698500" marR="0" rtl="0" algn="l">
              <a:lnSpc>
                <a:spcPct val="90000"/>
              </a:lnSpc>
              <a:spcBef>
                <a:spcPts val="500"/>
              </a:spcBef>
              <a:spcAft>
                <a:spcPts val="0"/>
              </a:spcAft>
              <a:buClr>
                <a:schemeClr val="dk2"/>
              </a:buClr>
              <a:buSzPts val="1200"/>
              <a:buFont typeface="Courier New"/>
              <a:buNone/>
            </a:pPr>
            <a:r>
              <a:t/>
            </a:r>
            <a:endParaRPr b="1" i="0" sz="12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Courier New"/>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sz="1400">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21"/>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Chi Squared Test</a:t>
            </a:r>
            <a:endParaRPr/>
          </a:p>
        </p:txBody>
      </p:sp>
      <p:sp>
        <p:nvSpPr>
          <p:cNvPr id="907" name="Google Shape;907;p121"/>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solidFill>
                  <a:srgbClr val="000000"/>
                </a:solidFill>
              </a:rPr>
              <a:t>The contingency table for the feature “Outlook” is constructed as below.</a:t>
            </a:r>
            <a:endParaRPr/>
          </a:p>
        </p:txBody>
      </p:sp>
      <p:sp>
        <p:nvSpPr>
          <p:cNvPr id="908" name="Google Shape;908;p121"/>
          <p:cNvSpPr txBox="1"/>
          <p:nvPr/>
        </p:nvSpPr>
        <p:spPr>
          <a:xfrm>
            <a:off x="409670" y="3246780"/>
            <a:ext cx="7708200" cy="1203600"/>
          </a:xfrm>
          <a:prstGeom prst="rect">
            <a:avLst/>
          </a:prstGeom>
          <a:blipFill rotWithShape="1">
            <a:blip r:embed="rId3">
              <a:alphaModFix/>
            </a:blip>
            <a:stretch>
              <a:fillRect b="0" l="-659" r="-1309"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pic>
        <p:nvPicPr>
          <p:cNvPr id="909" name="Google Shape;909;p121"/>
          <p:cNvPicPr preferRelativeResize="0"/>
          <p:nvPr/>
        </p:nvPicPr>
        <p:blipFill rotWithShape="1">
          <a:blip r:embed="rId4">
            <a:alphaModFix/>
          </a:blip>
          <a:srcRect b="0" l="0" r="0" t="0"/>
          <a:stretch/>
        </p:blipFill>
        <p:spPr>
          <a:xfrm>
            <a:off x="1717674" y="1898040"/>
            <a:ext cx="5044132" cy="1348740"/>
          </a:xfrm>
          <a:prstGeom prst="rect">
            <a:avLst/>
          </a:prstGeom>
          <a:noFill/>
          <a:ln>
            <a:noFill/>
          </a:ln>
        </p:spPr>
      </p:pic>
      <p:pic>
        <p:nvPicPr>
          <p:cNvPr id="910" name="Google Shape;910;p121"/>
          <p:cNvPicPr preferRelativeResize="0"/>
          <p:nvPr/>
        </p:nvPicPr>
        <p:blipFill rotWithShape="1">
          <a:blip r:embed="rId5">
            <a:alphaModFix/>
          </a:blip>
          <a:srcRect b="0" l="0" r="0" t="0"/>
          <a:stretch/>
        </p:blipFill>
        <p:spPr>
          <a:xfrm>
            <a:off x="1169875" y="4004152"/>
            <a:ext cx="6804250" cy="76509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22"/>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Chi Squared Test</a:t>
            </a:r>
            <a:endParaRPr/>
          </a:p>
        </p:txBody>
      </p:sp>
      <p:sp>
        <p:nvSpPr>
          <p:cNvPr id="917" name="Google Shape;917;p122"/>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solidFill>
                  <a:srgbClr val="000000"/>
                </a:solidFill>
              </a:rPr>
              <a:t>The contingency table for the feature “</a:t>
            </a:r>
            <a:r>
              <a:rPr lang="en"/>
              <a:t>Wind</a:t>
            </a:r>
            <a:r>
              <a:rPr lang="en">
                <a:solidFill>
                  <a:srgbClr val="000000"/>
                </a:solidFill>
              </a:rPr>
              <a:t>” is constructed as below.</a:t>
            </a:r>
            <a:endParaRPr/>
          </a:p>
        </p:txBody>
      </p:sp>
      <p:sp>
        <p:nvSpPr>
          <p:cNvPr id="918" name="Google Shape;918;p122"/>
          <p:cNvSpPr txBox="1"/>
          <p:nvPr/>
        </p:nvSpPr>
        <p:spPr>
          <a:xfrm>
            <a:off x="409670" y="4066221"/>
            <a:ext cx="7708200" cy="7653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lang="en" sz="1400">
                <a:solidFill>
                  <a:srgbClr val="000000"/>
                </a:solidFill>
                <a:latin typeface="Arial"/>
                <a:ea typeface="Arial"/>
                <a:cs typeface="Arial"/>
                <a:sym typeface="Arial"/>
              </a:rPr>
              <a:t>On comparing the two scores, we can conclude that the feature “Wind” is more important to determine the output than the feature “Outlook”.</a:t>
            </a:r>
            <a:endParaRPr sz="700"/>
          </a:p>
          <a:p>
            <a:pPr indent="-190500" lvl="0" marL="190500" marR="0" rtl="0" algn="l">
              <a:lnSpc>
                <a:spcPct val="90000"/>
              </a:lnSpc>
              <a:spcBef>
                <a:spcPts val="500"/>
              </a:spcBef>
              <a:spcAft>
                <a:spcPts val="0"/>
              </a:spcAft>
              <a:buClr>
                <a:schemeClr val="dk1"/>
              </a:buClr>
              <a:buSzPts val="1100"/>
              <a:buFont typeface="Arial"/>
              <a:buNone/>
            </a:pPr>
            <a:r>
              <a:t/>
            </a:r>
            <a:endParaRPr b="0" sz="1400">
              <a:solidFill>
                <a:schemeClr val="dk2"/>
              </a:solidFill>
              <a:latin typeface="Arial"/>
              <a:ea typeface="Arial"/>
              <a:cs typeface="Arial"/>
              <a:sym typeface="Arial"/>
            </a:endParaRPr>
          </a:p>
        </p:txBody>
      </p:sp>
      <p:pic>
        <p:nvPicPr>
          <p:cNvPr id="919" name="Google Shape;919;p122"/>
          <p:cNvPicPr preferRelativeResize="0"/>
          <p:nvPr/>
        </p:nvPicPr>
        <p:blipFill rotWithShape="1">
          <a:blip r:embed="rId3">
            <a:alphaModFix/>
          </a:blip>
          <a:srcRect b="0" l="0" r="0" t="0"/>
          <a:stretch/>
        </p:blipFill>
        <p:spPr>
          <a:xfrm>
            <a:off x="1684110" y="1830281"/>
            <a:ext cx="4992269" cy="1386321"/>
          </a:xfrm>
          <a:prstGeom prst="rect">
            <a:avLst/>
          </a:prstGeom>
          <a:noFill/>
          <a:ln>
            <a:noFill/>
          </a:ln>
        </p:spPr>
      </p:pic>
      <p:pic>
        <p:nvPicPr>
          <p:cNvPr descr="Diagram&#10;&#10;Description automatically generated" id="920" name="Google Shape;920;p122"/>
          <p:cNvPicPr preferRelativeResize="0"/>
          <p:nvPr/>
        </p:nvPicPr>
        <p:blipFill rotWithShape="1">
          <a:blip r:embed="rId4">
            <a:alphaModFix/>
          </a:blip>
          <a:srcRect b="0" l="0" r="0" t="0"/>
          <a:stretch/>
        </p:blipFill>
        <p:spPr>
          <a:xfrm>
            <a:off x="1563302" y="3165334"/>
            <a:ext cx="5113079" cy="76509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23"/>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sz="2400">
                <a:solidFill>
                  <a:srgbClr val="000000"/>
                </a:solidFill>
              </a:rPr>
              <a:t>Mutual Information</a:t>
            </a:r>
            <a:endParaRPr/>
          </a:p>
        </p:txBody>
      </p:sp>
      <p:sp>
        <p:nvSpPr>
          <p:cNvPr id="927" name="Google Shape;927;p123"/>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solidFill>
                  <a:srgbClr val="000000"/>
                </a:solidFill>
              </a:rPr>
              <a:t>In information theory, the mutual information (MI) of two random variables is a measure of the mutual dependence between the two variables.</a:t>
            </a:r>
            <a:endParaRPr/>
          </a:p>
        </p:txBody>
      </p:sp>
      <p:sp>
        <p:nvSpPr>
          <p:cNvPr id="928" name="Google Shape;928;p123"/>
          <p:cNvSpPr txBox="1"/>
          <p:nvPr/>
        </p:nvSpPr>
        <p:spPr>
          <a:xfrm>
            <a:off x="409670" y="2168770"/>
            <a:ext cx="7708200" cy="2526000"/>
          </a:xfrm>
          <a:prstGeom prst="rect">
            <a:avLst/>
          </a:prstGeom>
          <a:blipFill rotWithShape="1">
            <a:blip r:embed="rId3">
              <a:alphaModFix/>
            </a:blip>
            <a:stretch>
              <a:fillRect b="-31329" l="-659" r="0" t="-2229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4"/>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t>Feature Reduction</a:t>
            </a:r>
            <a:endParaRPr/>
          </a:p>
        </p:txBody>
      </p:sp>
      <p:sp>
        <p:nvSpPr>
          <p:cNvPr id="935" name="Google Shape;935;p124"/>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100"/>
              <a:buNone/>
            </a:pPr>
            <a:r>
              <a:rPr b="1" lang="en"/>
              <a:t>Feature Reduction </a:t>
            </a:r>
            <a:r>
              <a:rPr lang="en"/>
              <a:t>is the transformation of data from a high-dimensional space into a low-dimensional space so that the low-dimensional representation retains meaningful properties of the original data. </a:t>
            </a:r>
            <a:endParaRPr/>
          </a:p>
        </p:txBody>
      </p:sp>
      <p:sp>
        <p:nvSpPr>
          <p:cNvPr id="936" name="Google Shape;936;p124"/>
          <p:cNvSpPr txBox="1"/>
          <p:nvPr/>
        </p:nvSpPr>
        <p:spPr>
          <a:xfrm>
            <a:off x="409670" y="2496474"/>
            <a:ext cx="77082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It is to reduce large numbers of observations and/or large numbers of variables for tasks such as signal processing, speech recognition, natural language processing, and bioinformatics.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The difference between feature selection and feature reduction is that feature selection is directly to eliminate original features while feature reduction is to map the original high-dimensional feature space to a low-dimensional space.</a:t>
            </a:r>
            <a:endParaRPr sz="700"/>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The data transformation may be linear or nonlinear.</a:t>
            </a:r>
            <a:endParaRPr b="0" i="0" sz="14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5"/>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t>Feature Reduction</a:t>
            </a:r>
            <a:endParaRPr/>
          </a:p>
        </p:txBody>
      </p:sp>
      <p:sp>
        <p:nvSpPr>
          <p:cNvPr id="943" name="Google Shape;943;p125"/>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100"/>
              <a:buNone/>
            </a:pPr>
            <a:r>
              <a:rPr lang="en"/>
              <a:t>A linear or non-linear transform on the original feature space </a:t>
            </a:r>
            <a:endParaRPr/>
          </a:p>
        </p:txBody>
      </p:sp>
      <p:sp>
        <p:nvSpPr>
          <p:cNvPr id="944" name="Google Shape;944;p125"/>
          <p:cNvSpPr txBox="1"/>
          <p:nvPr/>
        </p:nvSpPr>
        <p:spPr>
          <a:xfrm>
            <a:off x="409670" y="2174488"/>
            <a:ext cx="7708200" cy="28479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Unsupervised methods</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Principal Component Analysis (PCA) </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Independent Component Analysis (ICA)</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Autoencoder</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chemeClr val="dk2"/>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Supervised methods</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chemeClr val="dk2"/>
                </a:solidFill>
                <a:latin typeface="Arial"/>
                <a:ea typeface="Arial"/>
                <a:cs typeface="Arial"/>
                <a:sym typeface="Arial"/>
              </a:rPr>
              <a:t>Linear Discriminant Analysis (LDA) </a:t>
            </a:r>
            <a:endParaRPr sz="700"/>
          </a:p>
          <a:p>
            <a:pPr indent="-152400" lvl="1" marL="698500" marR="0" rtl="0" algn="l">
              <a:lnSpc>
                <a:spcPct val="90000"/>
              </a:lnSpc>
              <a:spcBef>
                <a:spcPts val="500"/>
              </a:spcBef>
              <a:spcAft>
                <a:spcPts val="0"/>
              </a:spcAft>
              <a:buClr>
                <a:schemeClr val="dk2"/>
              </a:buClr>
              <a:buSzPts val="1200"/>
              <a:buFont typeface="Courier New"/>
              <a:buNone/>
            </a:pPr>
            <a:r>
              <a:t/>
            </a:r>
            <a:endParaRPr b="1" i="1" sz="1200" u="none" cap="none" strike="noStrike">
              <a:solidFill>
                <a:srgbClr val="000000"/>
              </a:solidFill>
              <a:latin typeface="Times New Roman"/>
              <a:ea typeface="Times New Roman"/>
              <a:cs typeface="Times New Roman"/>
              <a:sym typeface="Times New Roman"/>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6"/>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t>Model-based Methods for Feature Selection</a:t>
            </a:r>
            <a:endParaRPr/>
          </a:p>
        </p:txBody>
      </p:sp>
      <p:sp>
        <p:nvSpPr>
          <p:cNvPr id="951" name="Google Shape;951;p126"/>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solidFill>
                  <a:srgbClr val="000000"/>
                </a:solidFill>
              </a:rPr>
              <a:t>Model-based methods learn the best features that contribute to the model performance when constructing these models.</a:t>
            </a:r>
            <a:endParaRPr/>
          </a:p>
        </p:txBody>
      </p:sp>
      <p:sp>
        <p:nvSpPr>
          <p:cNvPr id="952" name="Google Shape;952;p126"/>
          <p:cNvSpPr txBox="1"/>
          <p:nvPr/>
        </p:nvSpPr>
        <p:spPr>
          <a:xfrm>
            <a:off x="409670" y="3612995"/>
            <a:ext cx="7708200" cy="10818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The most common methods are regularization methods.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It is to penalize the model, which introduce additional constraints into the optimization of learning the models with lower complexity.</a:t>
            </a:r>
            <a:endParaRPr sz="700"/>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pic>
        <p:nvPicPr>
          <p:cNvPr id="953" name="Google Shape;953;p126"/>
          <p:cNvPicPr preferRelativeResize="0"/>
          <p:nvPr/>
        </p:nvPicPr>
        <p:blipFill rotWithShape="1">
          <a:blip r:embed="rId3">
            <a:alphaModFix/>
          </a:blip>
          <a:srcRect b="0" l="0" r="0" t="0"/>
          <a:stretch/>
        </p:blipFill>
        <p:spPr>
          <a:xfrm>
            <a:off x="1733704" y="1978782"/>
            <a:ext cx="5191201" cy="14395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Mining Methods</a:t>
            </a:r>
            <a:endParaRPr/>
          </a:p>
        </p:txBody>
      </p:sp>
      <p:sp>
        <p:nvSpPr>
          <p:cNvPr id="287" name="Google Shape;287;p46"/>
          <p:cNvSpPr txBox="1"/>
          <p:nvPr>
            <p:ph idx="1" type="body"/>
          </p:nvPr>
        </p:nvSpPr>
        <p:spPr>
          <a:xfrm>
            <a:off x="311700" y="1152475"/>
            <a:ext cx="485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Descriptive methods:</a:t>
            </a:r>
            <a:endParaRPr/>
          </a:p>
          <a:p>
            <a:pPr indent="-342900" lvl="0" marL="457200" rtl="0" algn="l">
              <a:spcBef>
                <a:spcPts val="1600"/>
              </a:spcBef>
              <a:spcAft>
                <a:spcPts val="0"/>
              </a:spcAft>
              <a:buSzPts val="1800"/>
              <a:buChar char="●"/>
            </a:pPr>
            <a:r>
              <a:rPr lang="en"/>
              <a:t>Find human-interpretable patterns that describe the data</a:t>
            </a:r>
            <a:endParaRPr/>
          </a:p>
          <a:p>
            <a:pPr indent="-317500" lvl="1" marL="914400" rtl="0" algn="l">
              <a:spcBef>
                <a:spcPts val="0"/>
              </a:spcBef>
              <a:spcAft>
                <a:spcPts val="0"/>
              </a:spcAft>
              <a:buSzPts val="1400"/>
              <a:buChar char="○"/>
            </a:pPr>
            <a:r>
              <a:rPr lang="en"/>
              <a:t>Example: Clustering</a:t>
            </a:r>
            <a:endParaRPr/>
          </a:p>
          <a:p>
            <a:pPr indent="0" lvl="0" marL="0" rtl="0" algn="l">
              <a:spcBef>
                <a:spcPts val="1600"/>
              </a:spcBef>
              <a:spcAft>
                <a:spcPts val="0"/>
              </a:spcAft>
              <a:buNone/>
            </a:pPr>
            <a:r>
              <a:rPr lang="en"/>
              <a:t>Predictive methods:</a:t>
            </a:r>
            <a:endParaRPr/>
          </a:p>
          <a:p>
            <a:pPr indent="-342900" lvl="0" marL="457200" rtl="0" algn="l">
              <a:spcBef>
                <a:spcPts val="1600"/>
              </a:spcBef>
              <a:spcAft>
                <a:spcPts val="0"/>
              </a:spcAft>
              <a:buSzPts val="1800"/>
              <a:buChar char="●"/>
            </a:pPr>
            <a:r>
              <a:rPr lang="en"/>
              <a:t>Use some variables to predict unknown or future values of other variables</a:t>
            </a:r>
            <a:endParaRPr/>
          </a:p>
          <a:p>
            <a:pPr indent="-317500" lvl="1" marL="914400" rtl="0" algn="l">
              <a:spcBef>
                <a:spcPts val="0"/>
              </a:spcBef>
              <a:spcAft>
                <a:spcPts val="0"/>
              </a:spcAft>
              <a:buSzPts val="1400"/>
              <a:buChar char="○"/>
            </a:pPr>
            <a:r>
              <a:rPr lang="en"/>
              <a:t>Example: Recommender systems</a:t>
            </a:r>
            <a:endParaRPr/>
          </a:p>
          <a:p>
            <a:pPr indent="0" lvl="0" marL="0" rtl="0" algn="l">
              <a:spcBef>
                <a:spcPts val="1600"/>
              </a:spcBef>
              <a:spcAft>
                <a:spcPts val="1600"/>
              </a:spcAft>
              <a:buNone/>
            </a:pPr>
            <a:r>
              <a:t/>
            </a:r>
            <a:endParaRPr/>
          </a:p>
        </p:txBody>
      </p:sp>
      <p:pic>
        <p:nvPicPr>
          <p:cNvPr id="288" name="Google Shape;288;p46"/>
          <p:cNvPicPr preferRelativeResize="0"/>
          <p:nvPr/>
        </p:nvPicPr>
        <p:blipFill>
          <a:blip r:embed="rId3">
            <a:alphaModFix/>
          </a:blip>
          <a:stretch>
            <a:fillRect/>
          </a:stretch>
        </p:blipFill>
        <p:spPr>
          <a:xfrm>
            <a:off x="5224975" y="993638"/>
            <a:ext cx="3672000" cy="373408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27"/>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LASSO (Least Absolute Shrinkage and Selection Operator)</a:t>
            </a:r>
            <a:endParaRPr/>
          </a:p>
        </p:txBody>
      </p:sp>
      <p:sp>
        <p:nvSpPr>
          <p:cNvPr id="960" name="Google Shape;960;p127"/>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solidFill>
                  <a:srgbClr val="000000"/>
                </a:solidFill>
              </a:rPr>
              <a:t>It is a powerful method that perform two main tasks: regularization and feature selection. </a:t>
            </a:r>
            <a:endParaRPr/>
          </a:p>
          <a:p>
            <a:pPr indent="0" lvl="0" marL="0" rtl="0" algn="l">
              <a:lnSpc>
                <a:spcPct val="90000"/>
              </a:lnSpc>
              <a:spcBef>
                <a:spcPts val="500"/>
              </a:spcBef>
              <a:spcAft>
                <a:spcPts val="0"/>
              </a:spcAft>
              <a:buClr>
                <a:schemeClr val="dk1"/>
              </a:buClr>
              <a:buSzPts val="1400"/>
              <a:buFont typeface="Arial"/>
              <a:buNone/>
            </a:pPr>
            <a:r>
              <a:t/>
            </a:r>
            <a:endParaRPr/>
          </a:p>
        </p:txBody>
      </p:sp>
      <p:sp>
        <p:nvSpPr>
          <p:cNvPr id="961" name="Google Shape;961;p127"/>
          <p:cNvSpPr txBox="1"/>
          <p:nvPr/>
        </p:nvSpPr>
        <p:spPr>
          <a:xfrm>
            <a:off x="409670" y="2168770"/>
            <a:ext cx="77082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First formulated by Robert Tibshirani in 1996. </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The LASSO method puts a constraint on the sum of the absolute values of the model parameters, the sum has to be less than a predefined value (upper bound). </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In order to do so the method apply a shrinking (regularization) process where it penalizes the coefficients of the regression variables shrinking some of them to zero. </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During features selection process the variables that still have a non-zero coefficient after the shrinking process are selected to be part of the model. The goal of this process is to minimize the prediction error. </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28"/>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LASSO (Least Absolute Shrinkage and Selection Operator)</a:t>
            </a:r>
            <a:endParaRPr/>
          </a:p>
        </p:txBody>
      </p:sp>
      <p:sp>
        <p:nvSpPr>
          <p:cNvPr id="968" name="Google Shape;968;p128"/>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solidFill>
                  <a:srgbClr val="000000"/>
                </a:solidFill>
              </a:rPr>
              <a:t>There are many advantages in using LASSO method.</a:t>
            </a:r>
            <a:endParaRPr/>
          </a:p>
          <a:p>
            <a:pPr indent="0" lvl="0" marL="0" rtl="0" algn="l">
              <a:lnSpc>
                <a:spcPct val="90000"/>
              </a:lnSpc>
              <a:spcBef>
                <a:spcPts val="500"/>
              </a:spcBef>
              <a:spcAft>
                <a:spcPts val="0"/>
              </a:spcAft>
              <a:buClr>
                <a:schemeClr val="dk1"/>
              </a:buClr>
              <a:buSzPts val="1400"/>
              <a:buFont typeface="Arial"/>
              <a:buNone/>
            </a:pPr>
            <a:r>
              <a:t/>
            </a:r>
            <a:endParaRPr/>
          </a:p>
        </p:txBody>
      </p:sp>
      <p:sp>
        <p:nvSpPr>
          <p:cNvPr id="969" name="Google Shape;969;p128"/>
          <p:cNvSpPr txBox="1"/>
          <p:nvPr/>
        </p:nvSpPr>
        <p:spPr>
          <a:xfrm>
            <a:off x="409670" y="2168770"/>
            <a:ext cx="7708200" cy="2526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It can provide </a:t>
            </a:r>
            <a:r>
              <a:rPr b="0" i="0" lang="en" sz="1400" u="none" cap="none" strike="noStrike">
                <a:solidFill>
                  <a:srgbClr val="FF0000"/>
                </a:solidFill>
                <a:latin typeface="Arial"/>
                <a:ea typeface="Arial"/>
                <a:cs typeface="Arial"/>
                <a:sym typeface="Arial"/>
              </a:rPr>
              <a:t>a promising prediction accuracy</a:t>
            </a:r>
            <a:r>
              <a:rPr b="0" i="0" lang="en" sz="1400" u="none" cap="none" strike="noStrike">
                <a:solidFill>
                  <a:srgbClr val="000000"/>
                </a:solidFill>
                <a:latin typeface="Arial"/>
                <a:ea typeface="Arial"/>
                <a:cs typeface="Arial"/>
                <a:sym typeface="Arial"/>
              </a:rPr>
              <a:t>, because shrinking and removing the coefficients can reduce variance without a substantial increase of the bias.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This is especially useful when the data has a small number of samples and a large number of features.</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i="0" lang="en" sz="1400" u="none" cap="none" strike="noStrike">
                <a:solidFill>
                  <a:srgbClr val="000000"/>
                </a:solidFill>
                <a:latin typeface="Arial"/>
                <a:ea typeface="Arial"/>
                <a:cs typeface="Arial"/>
                <a:sym typeface="Arial"/>
              </a:rPr>
              <a:t>LASSO helps increase the model interpretability by eliminating irrelevant variables that are not related to the target variable, which would </a:t>
            </a:r>
            <a:r>
              <a:rPr b="0" i="0" lang="en" sz="1400" u="none" cap="none" strike="noStrike">
                <a:solidFill>
                  <a:srgbClr val="FF0000"/>
                </a:solidFill>
                <a:latin typeface="Arial"/>
                <a:ea typeface="Arial"/>
                <a:cs typeface="Arial"/>
                <a:sym typeface="Arial"/>
              </a:rPr>
              <a:t>reduce overfitting </a:t>
            </a:r>
            <a:r>
              <a:rPr b="0" i="0" lang="en" sz="1400" u="none" cap="none" strike="noStrike">
                <a:solidFill>
                  <a:srgbClr val="000000"/>
                </a:solidFill>
                <a:latin typeface="Arial"/>
                <a:ea typeface="Arial"/>
                <a:cs typeface="Arial"/>
                <a:sym typeface="Arial"/>
              </a:rPr>
              <a:t>as well.</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i="0" sz="1400" u="none" cap="none" strike="noStrike">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29"/>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LASSO in the Linear Model</a:t>
            </a:r>
            <a:endParaRPr/>
          </a:p>
        </p:txBody>
      </p:sp>
      <p:sp>
        <p:nvSpPr>
          <p:cNvPr id="976" name="Google Shape;976;p129"/>
          <p:cNvSpPr txBox="1"/>
          <p:nvPr>
            <p:ph idx="1" type="body"/>
          </p:nvPr>
        </p:nvSpPr>
        <p:spPr>
          <a:xfrm>
            <a:off x="311700" y="1152475"/>
            <a:ext cx="8520600" cy="3416400"/>
          </a:xfrm>
          <a:prstGeom prst="rect">
            <a:avLst/>
          </a:prstGeom>
          <a:blipFill rotWithShape="1">
            <a:blip r:embed="rId3">
              <a:alphaModFix/>
            </a:blip>
            <a:stretch>
              <a:fillRect b="0" l="-729" r="0" t="-1769"/>
            </a:stretch>
          </a:blip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Clr>
                <a:schemeClr val="dk1"/>
              </a:buClr>
              <a:buSzPts val="1400"/>
              <a:buFont typeface="Arial"/>
              <a:buNone/>
            </a:pPr>
            <a:r>
              <a:rPr lang="en"/>
              <a:t> </a:t>
            </a:r>
            <a:endParaRPr/>
          </a:p>
        </p:txBody>
      </p:sp>
      <p:sp>
        <p:nvSpPr>
          <p:cNvPr id="977" name="Google Shape;977;p129"/>
          <p:cNvSpPr txBox="1"/>
          <p:nvPr/>
        </p:nvSpPr>
        <p:spPr>
          <a:xfrm>
            <a:off x="409670" y="2168770"/>
            <a:ext cx="7708200" cy="2771400"/>
          </a:xfrm>
          <a:prstGeom prst="rect">
            <a:avLst/>
          </a:prstGeom>
          <a:blipFill rotWithShape="1">
            <a:blip r:embed="rId4">
              <a:alphaModFix/>
            </a:blip>
            <a:stretch>
              <a:fillRect b="0" l="-819" r="-499" t="-182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b="0" i="0" lang="en" sz="900" u="none" cap="none" strike="noStrike">
                <a:latin typeface="Arial"/>
                <a:ea typeface="Arial"/>
                <a:cs typeface="Arial"/>
                <a:sym typeface="Arial"/>
              </a:rPr>
              <a:t> </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30"/>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solidFill>
                  <a:srgbClr val="000000"/>
                </a:solidFill>
              </a:rPr>
              <a:t>LASSO Based Object Function for Linear Models</a:t>
            </a:r>
            <a:endParaRPr/>
          </a:p>
        </p:txBody>
      </p:sp>
      <p:sp>
        <p:nvSpPr>
          <p:cNvPr id="984" name="Google Shape;984;p130"/>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solidFill>
                  <a:srgbClr val="000000"/>
                </a:solidFill>
              </a:rPr>
              <a:t>The objective of optimizing the model is to minimize the mean square errors.</a:t>
            </a:r>
            <a:endParaRPr/>
          </a:p>
        </p:txBody>
      </p:sp>
      <p:sp>
        <p:nvSpPr>
          <p:cNvPr id="985" name="Google Shape;985;p130"/>
          <p:cNvSpPr txBox="1"/>
          <p:nvPr/>
        </p:nvSpPr>
        <p:spPr>
          <a:xfrm>
            <a:off x="409670" y="2168770"/>
            <a:ext cx="7708200" cy="886800"/>
          </a:xfrm>
          <a:prstGeom prst="rect">
            <a:avLst/>
          </a:prstGeom>
          <a:blipFill rotWithShape="1">
            <a:blip r:embed="rId3">
              <a:alphaModFix/>
            </a:blip>
            <a:stretch>
              <a:fillRect b="0" l="0" r="0" t="-142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sp>
        <p:nvSpPr>
          <p:cNvPr id="986" name="Google Shape;986;p130"/>
          <p:cNvSpPr txBox="1"/>
          <p:nvPr/>
        </p:nvSpPr>
        <p:spPr>
          <a:xfrm>
            <a:off x="402850" y="3143913"/>
            <a:ext cx="7541100" cy="492600"/>
          </a:xfrm>
          <a:prstGeom prst="rect">
            <a:avLst/>
          </a:prstGeom>
          <a:noFill/>
          <a:ln>
            <a:noFill/>
          </a:ln>
        </p:spPr>
        <p:txBody>
          <a:bodyPr anchorCtr="0" anchor="t" bIns="22850" lIns="45725" spcFirstLastPara="1" rIns="45725" wrap="square" tIns="22850">
            <a:noAutofit/>
          </a:bodyPr>
          <a:lstStyle/>
          <a:p>
            <a:pPr indent="0" lvl="0" marL="0" marR="0" rtl="0" algn="l">
              <a:lnSpc>
                <a:spcPct val="90000"/>
              </a:lnSpc>
              <a:spcBef>
                <a:spcPts val="0"/>
              </a:spcBef>
              <a:spcAft>
                <a:spcPts val="0"/>
              </a:spcAft>
              <a:buClr>
                <a:schemeClr val="dk1"/>
              </a:buClr>
              <a:buSzPts val="1100"/>
              <a:buFont typeface="Arial"/>
              <a:buNone/>
            </a:pPr>
            <a:r>
              <a:rPr b="0" lang="en" sz="1400">
                <a:solidFill>
                  <a:srgbClr val="000000"/>
                </a:solidFill>
                <a:latin typeface="Arial"/>
                <a:ea typeface="Arial"/>
                <a:cs typeface="Arial"/>
                <a:sym typeface="Arial"/>
              </a:rPr>
              <a:t>This optimization problem is equivalent to the parameter estimation that follows. </a:t>
            </a:r>
            <a:endParaRPr sz="700"/>
          </a:p>
        </p:txBody>
      </p:sp>
      <p:sp>
        <p:nvSpPr>
          <p:cNvPr id="987" name="Google Shape;987;p130"/>
          <p:cNvSpPr txBox="1"/>
          <p:nvPr/>
        </p:nvSpPr>
        <p:spPr>
          <a:xfrm>
            <a:off x="409670" y="3569612"/>
            <a:ext cx="7708200" cy="1199700"/>
          </a:xfrm>
          <a:prstGeom prst="rect">
            <a:avLst/>
          </a:prstGeom>
          <a:blipFill rotWithShape="1">
            <a:blip r:embed="rId4">
              <a:alphaModFix/>
            </a:blip>
            <a:stretch>
              <a:fillRect b="-25788" l="-819" r="0" t="-1048"/>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 sz="900">
                <a:latin typeface="Arial"/>
                <a:ea typeface="Arial"/>
                <a:cs typeface="Arial"/>
                <a:sym typeface="Arial"/>
              </a:rPr>
              <a:t> </a:t>
            </a:r>
            <a:endParaRPr sz="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31"/>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t>Feature Selection via Tree Model</a:t>
            </a:r>
            <a:endParaRPr/>
          </a:p>
        </p:txBody>
      </p:sp>
      <p:sp>
        <p:nvSpPr>
          <p:cNvPr id="994" name="Google Shape;994;p131"/>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400"/>
              <a:buFont typeface="Arial"/>
              <a:buNone/>
            </a:pPr>
            <a:r>
              <a:rPr lang="en">
                <a:solidFill>
                  <a:srgbClr val="000000"/>
                </a:solidFill>
              </a:rPr>
              <a:t>Tree-based methods will estimate the feature importance during the procedure of constructing models to select important features.</a:t>
            </a:r>
            <a:endParaRPr/>
          </a:p>
        </p:txBody>
      </p:sp>
      <p:sp>
        <p:nvSpPr>
          <p:cNvPr id="995" name="Google Shape;995;p131"/>
          <p:cNvSpPr txBox="1"/>
          <p:nvPr/>
        </p:nvSpPr>
        <p:spPr>
          <a:xfrm>
            <a:off x="409670" y="3746810"/>
            <a:ext cx="7708200" cy="9480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lang="en" sz="1400">
                <a:solidFill>
                  <a:srgbClr val="000000"/>
                </a:solidFill>
                <a:latin typeface="Arial"/>
                <a:ea typeface="Arial"/>
                <a:cs typeface="Arial"/>
                <a:sym typeface="Arial"/>
              </a:rPr>
              <a:t>The most common method could be decision tree and random forest.</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sz="1400">
              <a:solidFill>
                <a:schemeClr val="dk2"/>
              </a:solidFill>
              <a:latin typeface="Arial"/>
              <a:ea typeface="Arial"/>
              <a:cs typeface="Arial"/>
              <a:sym typeface="Arial"/>
            </a:endParaRPr>
          </a:p>
        </p:txBody>
      </p:sp>
      <p:pic>
        <p:nvPicPr>
          <p:cNvPr id="996" name="Google Shape;996;p131"/>
          <p:cNvPicPr preferRelativeResize="0"/>
          <p:nvPr/>
        </p:nvPicPr>
        <p:blipFill rotWithShape="1">
          <a:blip r:embed="rId3">
            <a:alphaModFix/>
          </a:blip>
          <a:srcRect b="0" l="0" r="0" t="0"/>
          <a:stretch/>
        </p:blipFill>
        <p:spPr>
          <a:xfrm>
            <a:off x="1845217" y="2088060"/>
            <a:ext cx="5016465" cy="13911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32"/>
          <p:cNvSpPr txBox="1"/>
          <p:nvPr>
            <p:ph type="title"/>
          </p:nvPr>
        </p:nvSpPr>
        <p:spPr>
          <a:xfrm>
            <a:off x="311700" y="445025"/>
            <a:ext cx="8520600" cy="5727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None/>
            </a:pPr>
            <a:br>
              <a:rPr lang="en" sz="2400">
                <a:solidFill>
                  <a:srgbClr val="000000"/>
                </a:solidFill>
              </a:rPr>
            </a:br>
            <a:r>
              <a:rPr lang="en"/>
              <a:t>Decision Tree</a:t>
            </a:r>
            <a:endParaRPr/>
          </a:p>
        </p:txBody>
      </p:sp>
      <p:sp>
        <p:nvSpPr>
          <p:cNvPr id="1003" name="Google Shape;1003;p132"/>
          <p:cNvSpPr txBox="1"/>
          <p:nvPr>
            <p:ph idx="1" type="body"/>
          </p:nvPr>
        </p:nvSpPr>
        <p:spPr>
          <a:xfrm>
            <a:off x="311700" y="1152475"/>
            <a:ext cx="8520600" cy="3416400"/>
          </a:xfrm>
          <a:prstGeom prst="rect">
            <a:avLst/>
          </a:prstGeom>
          <a:noFill/>
          <a:ln>
            <a:noFill/>
          </a:ln>
        </p:spPr>
        <p:txBody>
          <a:bodyPr anchorCtr="0" anchor="t" bIns="22850" lIns="45725" spcFirstLastPara="1" rIns="45725" wrap="square" tIns="22850">
            <a:noAutofit/>
          </a:bodyPr>
          <a:lstStyle/>
          <a:p>
            <a:pPr indent="0" lvl="0" marL="0" rtl="0" algn="l">
              <a:lnSpc>
                <a:spcPct val="90000"/>
              </a:lnSpc>
              <a:spcBef>
                <a:spcPts val="0"/>
              </a:spcBef>
              <a:spcAft>
                <a:spcPts val="0"/>
              </a:spcAft>
              <a:buSzPts val="1100"/>
              <a:buNone/>
            </a:pPr>
            <a:r>
              <a:rPr lang="en">
                <a:solidFill>
                  <a:srgbClr val="000000"/>
                </a:solidFill>
              </a:rPr>
              <a:t>Decision tree builds classification or regression models in the form of a tree structure.</a:t>
            </a:r>
            <a:endParaRPr/>
          </a:p>
        </p:txBody>
      </p:sp>
      <p:sp>
        <p:nvSpPr>
          <p:cNvPr id="1004" name="Google Shape;1004;p132"/>
          <p:cNvSpPr txBox="1"/>
          <p:nvPr/>
        </p:nvSpPr>
        <p:spPr>
          <a:xfrm>
            <a:off x="409670" y="2088060"/>
            <a:ext cx="3894600" cy="2606700"/>
          </a:xfrm>
          <a:prstGeom prst="rect">
            <a:avLst/>
          </a:prstGeom>
          <a:noFill/>
          <a:ln>
            <a:noFill/>
          </a:ln>
        </p:spPr>
        <p:txBody>
          <a:bodyPr anchorCtr="0" anchor="t" bIns="22850" lIns="45725" spcFirstLastPara="1" rIns="45725" wrap="square" tIns="22850">
            <a:noAutofit/>
          </a:bodyPr>
          <a:lstStyle/>
          <a:p>
            <a:pPr indent="-228600" lvl="0" marL="228600" marR="0" rtl="0" algn="l">
              <a:lnSpc>
                <a:spcPct val="90000"/>
              </a:lnSpc>
              <a:spcBef>
                <a:spcPts val="0"/>
              </a:spcBef>
              <a:spcAft>
                <a:spcPts val="0"/>
              </a:spcAft>
              <a:buClr>
                <a:schemeClr val="dk2"/>
              </a:buClr>
              <a:buSzPts val="1400"/>
              <a:buFont typeface="Arial"/>
              <a:buChar char="•"/>
            </a:pPr>
            <a:r>
              <a:rPr b="0" lang="en" sz="1400">
                <a:solidFill>
                  <a:srgbClr val="000000"/>
                </a:solidFill>
                <a:latin typeface="Arial"/>
                <a:ea typeface="Arial"/>
                <a:cs typeface="Arial"/>
                <a:sym typeface="Arial"/>
              </a:rPr>
              <a:t>A decision tree predicts the value of a target variable by following the decisions in the tree from the root (beginning) down to a leaf node.</a:t>
            </a:r>
            <a:endParaRPr sz="700"/>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228600" lvl="0" marL="228600" marR="0" rtl="0" algn="l">
              <a:lnSpc>
                <a:spcPct val="90000"/>
              </a:lnSpc>
              <a:spcBef>
                <a:spcPts val="500"/>
              </a:spcBef>
              <a:spcAft>
                <a:spcPts val="0"/>
              </a:spcAft>
              <a:buClr>
                <a:schemeClr val="dk2"/>
              </a:buClr>
              <a:buSzPts val="1400"/>
              <a:buFont typeface="Arial"/>
              <a:buChar char="•"/>
            </a:pPr>
            <a:r>
              <a:rPr b="0" lang="en" sz="1400">
                <a:solidFill>
                  <a:srgbClr val="000000"/>
                </a:solidFill>
                <a:latin typeface="Arial"/>
                <a:ea typeface="Arial"/>
                <a:cs typeface="Arial"/>
                <a:sym typeface="Arial"/>
              </a:rPr>
              <a:t>A tree consists of branching conditions where the value of a predictor is compared to a trained weight.</a:t>
            </a:r>
            <a:endParaRPr sz="700"/>
          </a:p>
          <a:p>
            <a:pPr indent="-228600" lvl="1" marL="698500" marR="0" rtl="0" algn="l">
              <a:lnSpc>
                <a:spcPct val="90000"/>
              </a:lnSpc>
              <a:spcBef>
                <a:spcPts val="500"/>
              </a:spcBef>
              <a:spcAft>
                <a:spcPts val="0"/>
              </a:spcAft>
              <a:buClr>
                <a:schemeClr val="dk2"/>
              </a:buClr>
              <a:buSzPts val="1200"/>
              <a:buFont typeface="Courier New"/>
              <a:buChar char="o"/>
            </a:pPr>
            <a:r>
              <a:rPr b="0" i="0" lang="en" sz="1200" u="none" cap="none" strike="noStrike">
                <a:solidFill>
                  <a:srgbClr val="000000"/>
                </a:solidFill>
                <a:latin typeface="Arial"/>
                <a:ea typeface="Arial"/>
                <a:cs typeface="Arial"/>
                <a:sym typeface="Arial"/>
              </a:rPr>
              <a:t>The number of branches and the values of weights are determined in the training process.</a:t>
            </a:r>
            <a:endParaRPr sz="700"/>
          </a:p>
          <a:p>
            <a:pPr indent="-152400" lvl="1" marL="698500" marR="0" rtl="0" algn="l">
              <a:lnSpc>
                <a:spcPct val="90000"/>
              </a:lnSpc>
              <a:spcBef>
                <a:spcPts val="500"/>
              </a:spcBef>
              <a:spcAft>
                <a:spcPts val="0"/>
              </a:spcAft>
              <a:buClr>
                <a:schemeClr val="dk2"/>
              </a:buClr>
              <a:buSzPts val="1200"/>
              <a:buFont typeface="Courier New"/>
              <a:buNone/>
            </a:pPr>
            <a:r>
              <a:t/>
            </a:r>
            <a:endParaRPr b="0" i="0" sz="1200" u="none" cap="none" strike="noStrike">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0"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39700" lvl="0" marL="228600" marR="0" rtl="0" algn="l">
              <a:lnSpc>
                <a:spcPct val="90000"/>
              </a:lnSpc>
              <a:spcBef>
                <a:spcPts val="500"/>
              </a:spcBef>
              <a:spcAft>
                <a:spcPts val="0"/>
              </a:spcAft>
              <a:buClr>
                <a:schemeClr val="dk2"/>
              </a:buClr>
              <a:buSzPts val="1400"/>
              <a:buFont typeface="Arial"/>
              <a:buNone/>
            </a:pPr>
            <a:r>
              <a:t/>
            </a:r>
            <a:endParaRPr b="1" sz="1400">
              <a:solidFill>
                <a:srgbClr val="000000"/>
              </a:solidFill>
              <a:latin typeface="Arial"/>
              <a:ea typeface="Arial"/>
              <a:cs typeface="Arial"/>
              <a:sym typeface="Arial"/>
            </a:endParaRPr>
          </a:p>
          <a:p>
            <a:pPr indent="-190500" lvl="0" marL="190500" marR="0" rtl="0" algn="l">
              <a:lnSpc>
                <a:spcPct val="90000"/>
              </a:lnSpc>
              <a:spcBef>
                <a:spcPts val="500"/>
              </a:spcBef>
              <a:spcAft>
                <a:spcPts val="0"/>
              </a:spcAft>
              <a:buClr>
                <a:schemeClr val="dk1"/>
              </a:buClr>
              <a:buSzPts val="1100"/>
              <a:buFont typeface="Arial"/>
              <a:buNone/>
            </a:pPr>
            <a:r>
              <a:t/>
            </a:r>
            <a:endParaRPr b="0" sz="1400">
              <a:solidFill>
                <a:schemeClr val="dk2"/>
              </a:solidFill>
              <a:latin typeface="Arial"/>
              <a:ea typeface="Arial"/>
              <a:cs typeface="Arial"/>
              <a:sym typeface="Arial"/>
            </a:endParaRPr>
          </a:p>
        </p:txBody>
      </p:sp>
      <p:pic>
        <p:nvPicPr>
          <p:cNvPr descr="Diagram&#10;&#10;Description automatically generated" id="1005" name="Google Shape;1005;p132"/>
          <p:cNvPicPr preferRelativeResize="0"/>
          <p:nvPr/>
        </p:nvPicPr>
        <p:blipFill rotWithShape="1">
          <a:blip r:embed="rId3">
            <a:alphaModFix/>
          </a:blip>
          <a:srcRect b="0" l="0" r="0" t="0"/>
          <a:stretch/>
        </p:blipFill>
        <p:spPr>
          <a:xfrm>
            <a:off x="4682660" y="2088060"/>
            <a:ext cx="4033610" cy="2238369"/>
          </a:xfrm>
          <a:prstGeom prst="rect">
            <a:avLst/>
          </a:prstGeom>
          <a:noFill/>
          <a:ln>
            <a:noFill/>
          </a:ln>
        </p:spPr>
      </p:pic>
      <p:sp>
        <p:nvSpPr>
          <p:cNvPr id="1006" name="Google Shape;1006;p132"/>
          <p:cNvSpPr txBox="1"/>
          <p:nvPr/>
        </p:nvSpPr>
        <p:spPr>
          <a:xfrm>
            <a:off x="4772723" y="5011579"/>
            <a:ext cx="4371300" cy="132000"/>
          </a:xfrm>
          <a:prstGeom prst="rect">
            <a:avLst/>
          </a:prstGeom>
          <a:noFill/>
          <a:ln>
            <a:noFill/>
          </a:ln>
        </p:spPr>
        <p:txBody>
          <a:bodyPr anchorCtr="0" anchor="t" bIns="22850" lIns="45725" spcFirstLastPara="1" rIns="45725" wrap="square" tIns="22850">
            <a:noAutofit/>
          </a:bodyPr>
          <a:lstStyle/>
          <a:p>
            <a:pPr indent="-190500" lvl="0" marL="190500" marR="0" rtl="0" algn="l">
              <a:lnSpc>
                <a:spcPct val="90000"/>
              </a:lnSpc>
              <a:spcBef>
                <a:spcPts val="0"/>
              </a:spcBef>
              <a:spcAft>
                <a:spcPts val="0"/>
              </a:spcAft>
              <a:buClr>
                <a:schemeClr val="dk1"/>
              </a:buClr>
              <a:buSzPts val="500"/>
              <a:buFont typeface="Arial"/>
              <a:buNone/>
            </a:pPr>
            <a:r>
              <a:rPr b="1" lang="en" sz="700">
                <a:solidFill>
                  <a:srgbClr val="000000"/>
                </a:solidFill>
                <a:latin typeface="Arial"/>
                <a:ea typeface="Arial"/>
                <a:cs typeface="Arial"/>
                <a:sym typeface="Arial"/>
              </a:rPr>
              <a:t>Source: https://medium.com/analytics-vidhya/machine-learning-decision-tree-regression-ff8563ffaf52</a:t>
            </a:r>
            <a:endParaRPr b="1" sz="700">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Quizzes, Assignments, Final Project</a:t>
            </a:r>
            <a:endParaRPr/>
          </a:p>
        </p:txBody>
      </p:sp>
      <p:sp>
        <p:nvSpPr>
          <p:cNvPr id="1012" name="Google Shape;1012;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747A"/>
      </a:accent1>
      <a:accent2>
        <a:srgbClr val="61BF1A"/>
      </a:accent2>
      <a:accent3>
        <a:srgbClr val="0D5C91"/>
      </a:accent3>
      <a:accent4>
        <a:srgbClr val="E98300"/>
      </a:accent4>
      <a:accent5>
        <a:srgbClr val="F7D117"/>
      </a:accent5>
      <a:accent6>
        <a:srgbClr val="D42E12"/>
      </a:accent6>
      <a:hlink>
        <a:srgbClr val="0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